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2" r:id="rId2"/>
    <p:sldId id="258" r:id="rId3"/>
    <p:sldId id="259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70" r:id="rId12"/>
    <p:sldId id="273" r:id="rId13"/>
    <p:sldId id="271" r:id="rId14"/>
    <p:sldId id="272" r:id="rId15"/>
    <p:sldId id="275" r:id="rId16"/>
    <p:sldId id="276" r:id="rId17"/>
    <p:sldId id="288" r:id="rId18"/>
    <p:sldId id="287" r:id="rId19"/>
    <p:sldId id="278" r:id="rId20"/>
    <p:sldId id="279" r:id="rId21"/>
    <p:sldId id="283" r:id="rId22"/>
    <p:sldId id="280" r:id="rId23"/>
    <p:sldId id="281" r:id="rId24"/>
    <p:sldId id="282" r:id="rId25"/>
    <p:sldId id="286" r:id="rId26"/>
    <p:sldId id="289" r:id="rId27"/>
    <p:sldId id="285" r:id="rId28"/>
    <p:sldId id="284" r:id="rId29"/>
    <p:sldId id="290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291" r:id="rId38"/>
    <p:sldId id="292" r:id="rId39"/>
    <p:sldId id="293" r:id="rId40"/>
    <p:sldId id="298" r:id="rId41"/>
    <p:sldId id="300" r:id="rId42"/>
    <p:sldId id="295" r:id="rId43"/>
    <p:sldId id="302" r:id="rId44"/>
    <p:sldId id="296" r:id="rId45"/>
    <p:sldId id="301" r:id="rId46"/>
    <p:sldId id="303" r:id="rId47"/>
    <p:sldId id="304" r:id="rId48"/>
    <p:sldId id="305" r:id="rId49"/>
    <p:sldId id="306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6" r:id="rId60"/>
    <p:sldId id="325" r:id="rId61"/>
    <p:sldId id="327" r:id="rId62"/>
    <p:sldId id="328" r:id="rId63"/>
    <p:sldId id="329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30" r:id="rId73"/>
    <p:sldId id="331" r:id="rId74"/>
    <p:sldId id="332" r:id="rId75"/>
    <p:sldId id="333" r:id="rId76"/>
    <p:sldId id="315" r:id="rId77"/>
    <p:sldId id="297" r:id="rId78"/>
    <p:sldId id="345" r:id="rId79"/>
    <p:sldId id="344" r:id="rId80"/>
    <p:sldId id="346" r:id="rId81"/>
    <p:sldId id="347" r:id="rId82"/>
    <p:sldId id="348" r:id="rId83"/>
    <p:sldId id="294" r:id="rId84"/>
    <p:sldId id="342" r:id="rId85"/>
    <p:sldId id="343" r:id="rId86"/>
    <p:sldId id="334" r:id="rId87"/>
    <p:sldId id="260" r:id="rId8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017" autoAdjust="0"/>
    <p:restoredTop sz="94660"/>
  </p:normalViewPr>
  <p:slideViewPr>
    <p:cSldViewPr>
      <p:cViewPr varScale="1">
        <p:scale>
          <a:sx n="109" d="100"/>
          <a:sy n="109" d="100"/>
        </p:scale>
        <p:origin x="-167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jpe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539552" y="1196753"/>
            <a:ext cx="7918648" cy="2448271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前端概述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092280" y="5805264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Vic</a:t>
            </a:r>
            <a:endParaRPr lang="zh-CN" altLang="en-US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096129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593494" y="1700808"/>
            <a:ext cx="7772400" cy="295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到底什么才是</a:t>
            </a:r>
            <a:r>
              <a:rPr lang="en-US" altLang="zh-CN" sz="40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40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09626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年以上</a:t>
            </a:r>
            <a:r>
              <a:rPr lang="en-US" altLang="zh-CN" dirty="0">
                <a:solidFill>
                  <a:schemeClr val="bg1"/>
                </a:solidFill>
              </a:rPr>
              <a:t>Web</a:t>
            </a:r>
            <a:r>
              <a:rPr lang="zh-CN" altLang="en-US" dirty="0">
                <a:solidFill>
                  <a:schemeClr val="bg1"/>
                </a:solidFill>
              </a:rPr>
              <a:t>前端开发经验</a:t>
            </a:r>
            <a:r>
              <a:rPr lang="zh-CN" altLang="en-US" dirty="0" smtClean="0">
                <a:solidFill>
                  <a:schemeClr val="bg1"/>
                </a:solidFill>
              </a:rPr>
              <a:t>；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ts val="48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熟练</a:t>
            </a:r>
            <a:r>
              <a:rPr lang="zh-CN" altLang="en-US" dirty="0">
                <a:solidFill>
                  <a:schemeClr val="bg1"/>
                </a:solidFill>
              </a:rPr>
              <a:t>运用</a:t>
            </a:r>
            <a:r>
              <a:rPr lang="en-US" altLang="zh-CN" dirty="0" err="1">
                <a:solidFill>
                  <a:schemeClr val="accent6"/>
                </a:solidFill>
              </a:rPr>
              <a:t>Javascript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>
                <a:solidFill>
                  <a:schemeClr val="accent6"/>
                </a:solidFill>
              </a:rPr>
              <a:t>XHTML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>
                <a:solidFill>
                  <a:schemeClr val="accent6"/>
                </a:solidFill>
              </a:rPr>
              <a:t>CSS</a:t>
            </a:r>
            <a:r>
              <a:rPr lang="zh-CN" altLang="en-US" dirty="0">
                <a:solidFill>
                  <a:schemeClr val="bg1"/>
                </a:solidFill>
              </a:rPr>
              <a:t>，熟悉</a:t>
            </a:r>
            <a:r>
              <a:rPr lang="en-US" altLang="zh-CN" dirty="0">
                <a:solidFill>
                  <a:schemeClr val="accent6"/>
                </a:solidFill>
              </a:rPr>
              <a:t>W3C</a:t>
            </a:r>
            <a:r>
              <a:rPr lang="zh-CN" altLang="en-US" dirty="0">
                <a:solidFill>
                  <a:schemeClr val="bg1"/>
                </a:solidFill>
              </a:rPr>
              <a:t>标准规范，熟悉页面架构和布局</a:t>
            </a:r>
            <a:r>
              <a:rPr lang="zh-CN" altLang="en-US" dirty="0" smtClean="0">
                <a:solidFill>
                  <a:schemeClr val="bg1"/>
                </a:solidFill>
              </a:rPr>
              <a:t>；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ts val="48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熟练</a:t>
            </a:r>
            <a:r>
              <a:rPr lang="zh-CN" altLang="en-US" dirty="0">
                <a:solidFill>
                  <a:schemeClr val="bg1"/>
                </a:solidFill>
              </a:rPr>
              <a:t>掌握</a:t>
            </a:r>
            <a:r>
              <a:rPr lang="en-US" altLang="zh-CN" dirty="0">
                <a:solidFill>
                  <a:schemeClr val="accent6"/>
                </a:solidFill>
              </a:rPr>
              <a:t>HTML DOM</a:t>
            </a:r>
            <a:r>
              <a:rPr lang="zh-CN" altLang="en-US" dirty="0">
                <a:solidFill>
                  <a:schemeClr val="bg1"/>
                </a:solidFill>
              </a:rPr>
              <a:t>对象的</a:t>
            </a:r>
            <a:r>
              <a:rPr lang="en-US" altLang="zh-CN" dirty="0">
                <a:solidFill>
                  <a:schemeClr val="bg1"/>
                </a:solidFill>
              </a:rPr>
              <a:t>JavaScript</a:t>
            </a:r>
            <a:r>
              <a:rPr lang="zh-CN" altLang="en-US" dirty="0">
                <a:solidFill>
                  <a:schemeClr val="bg1"/>
                </a:solidFill>
              </a:rPr>
              <a:t>编程，熟悉</a:t>
            </a:r>
            <a:r>
              <a:rPr lang="zh-CN" altLang="en-US" dirty="0" smtClean="0">
                <a:solidFill>
                  <a:schemeClr val="bg1"/>
                </a:solidFill>
              </a:rPr>
              <a:t>对象化</a:t>
            </a:r>
            <a:r>
              <a:rPr lang="en-US" altLang="zh-CN" dirty="0">
                <a:solidFill>
                  <a:schemeClr val="bg1"/>
                </a:solidFill>
              </a:rPr>
              <a:t>JavaScript</a:t>
            </a:r>
            <a:r>
              <a:rPr lang="zh-CN" altLang="en-US" dirty="0" smtClean="0">
                <a:solidFill>
                  <a:schemeClr val="bg1"/>
                </a:solidFill>
              </a:rPr>
              <a:t>编程</a:t>
            </a:r>
            <a:r>
              <a:rPr lang="zh-CN" altLang="en-US" dirty="0">
                <a:solidFill>
                  <a:schemeClr val="bg1"/>
                </a:solidFill>
              </a:rPr>
              <a:t>，对</a:t>
            </a:r>
            <a:r>
              <a:rPr lang="en-US" altLang="zh-CN" dirty="0">
                <a:solidFill>
                  <a:schemeClr val="accent6"/>
                </a:solidFill>
              </a:rPr>
              <a:t>PHP</a:t>
            </a:r>
            <a:r>
              <a:rPr lang="zh-CN" altLang="en-US" dirty="0">
                <a:solidFill>
                  <a:schemeClr val="bg1"/>
                </a:solidFill>
              </a:rPr>
              <a:t>或</a:t>
            </a:r>
            <a:r>
              <a:rPr lang="en-US" altLang="zh-CN" dirty="0">
                <a:solidFill>
                  <a:schemeClr val="accent6"/>
                </a:solidFill>
              </a:rPr>
              <a:t>ASP.NET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accent6"/>
                </a:solidFill>
              </a:rPr>
              <a:t>HTML5</a:t>
            </a:r>
            <a:r>
              <a:rPr lang="zh-CN" altLang="en-US" dirty="0">
                <a:solidFill>
                  <a:schemeClr val="bg1"/>
                </a:solidFill>
              </a:rPr>
              <a:t>有一定了解</a:t>
            </a:r>
            <a:r>
              <a:rPr lang="zh-CN" altLang="en-US" dirty="0" smtClean="0">
                <a:solidFill>
                  <a:schemeClr val="bg1"/>
                </a:solidFill>
              </a:rPr>
              <a:t>；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ts val="48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熟悉</a:t>
            </a:r>
            <a:r>
              <a:rPr lang="zh-CN" altLang="en-US" dirty="0">
                <a:solidFill>
                  <a:schemeClr val="accent6"/>
                </a:solidFill>
              </a:rPr>
              <a:t>浏览器兼容</a:t>
            </a:r>
            <a:r>
              <a:rPr lang="zh-CN" altLang="en-US" dirty="0">
                <a:solidFill>
                  <a:schemeClr val="bg1"/>
                </a:solidFill>
              </a:rPr>
              <a:t>问题及其解决方案</a:t>
            </a:r>
            <a:r>
              <a:rPr lang="zh-CN" altLang="en-US" dirty="0" smtClean="0">
                <a:solidFill>
                  <a:schemeClr val="bg1"/>
                </a:solidFill>
              </a:rPr>
              <a:t>；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ts val="48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良好</a:t>
            </a:r>
            <a:r>
              <a:rPr lang="zh-CN" altLang="en-US" dirty="0">
                <a:solidFill>
                  <a:schemeClr val="bg1"/>
                </a:solidFill>
              </a:rPr>
              <a:t>的沟通和团队协作能力。</a:t>
            </a:r>
          </a:p>
        </p:txBody>
      </p:sp>
    </p:spTree>
    <p:extLst>
      <p:ext uri="{BB962C8B-B14F-4D97-AF65-F5344CB8AC3E}">
        <p14:creationId xmlns:p14="http://schemas.microsoft.com/office/powerpoint/2010/main" val="43675642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1047750"/>
            <a:ext cx="77914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780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3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前端招聘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chemeClr val="bg1"/>
                </a:solidFill>
              </a:rPr>
              <a:t>腾讯：</a:t>
            </a:r>
            <a:r>
              <a:rPr lang="en-US" altLang="zh-CN" sz="2400" dirty="0" smtClean="0">
                <a:solidFill>
                  <a:schemeClr val="bg1"/>
                </a:solidFill>
              </a:rPr>
              <a:t>http</a:t>
            </a:r>
            <a:r>
              <a:rPr lang="en-US" altLang="zh-CN" sz="2400" dirty="0">
                <a:solidFill>
                  <a:schemeClr val="bg1"/>
                </a:solidFill>
              </a:rPr>
              <a:t>://</a:t>
            </a:r>
            <a:r>
              <a:rPr lang="en-US" altLang="zh-CN" sz="2400" dirty="0" smtClean="0">
                <a:solidFill>
                  <a:schemeClr val="bg1"/>
                </a:solidFill>
              </a:rPr>
              <a:t>www.ipresst.com/jointx</a:t>
            </a:r>
          </a:p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2400" dirty="0" smtClean="0">
                <a:solidFill>
                  <a:schemeClr val="bg1"/>
                </a:solidFill>
              </a:rPr>
              <a:t>阿里巴巴：</a:t>
            </a:r>
            <a:r>
              <a:rPr lang="en-US" altLang="zh-CN" sz="2400" dirty="0" smtClean="0">
                <a:solidFill>
                  <a:schemeClr val="bg1"/>
                </a:solidFill>
              </a:rPr>
              <a:t>http</a:t>
            </a:r>
            <a:r>
              <a:rPr lang="en-US" altLang="zh-CN" sz="2400" dirty="0">
                <a:solidFill>
                  <a:schemeClr val="bg1"/>
                </a:solidFill>
              </a:rPr>
              <a:t>://job.alibaba.com/zhaopin/fe/index.htm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70716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简单的说</a:t>
            </a:r>
            <a:endParaRPr lang="zh-CN" altLang="en-US" sz="3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707" y="3765220"/>
            <a:ext cx="2133298" cy="1077877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707" y="2445199"/>
            <a:ext cx="2133298" cy="12096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54" y="2445200"/>
            <a:ext cx="2774914" cy="238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12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539552" y="37170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HyperText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Markup Language)</a:t>
            </a:r>
            <a:endParaRPr lang="zh-CN" altLang="en-US" sz="1600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157" y="1772816"/>
            <a:ext cx="2209189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1270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612209" y="400506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dirty="0" err="1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eXtensible</a:t>
            </a:r>
            <a:r>
              <a:rPr lang="en-US" altLang="zh-CN" sz="1600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HyperText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Markup Language)</a:t>
            </a:r>
            <a:endParaRPr lang="zh-CN" altLang="en-US" sz="1600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844824"/>
            <a:ext cx="2270558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2208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467544" y="620688"/>
            <a:ext cx="7772400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</a:rPr>
              <a:t>&lt;!DOCTYPE&gt;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9592" y="2204864"/>
            <a:ext cx="76328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6"/>
                </a:solidFill>
              </a:rPr>
              <a:t>HTML: </a:t>
            </a:r>
            <a:r>
              <a:rPr lang="en-US" altLang="zh-CN" dirty="0" smtClean="0">
                <a:solidFill>
                  <a:schemeClr val="bg1"/>
                </a:solidFill>
              </a:rPr>
              <a:t>&lt;!</a:t>
            </a:r>
            <a:r>
              <a:rPr lang="en-US" altLang="zh-CN" dirty="0">
                <a:solidFill>
                  <a:schemeClr val="bg1"/>
                </a:solidFill>
              </a:rPr>
              <a:t>DOCTYPE HTML PUBLIC "-//W3C//DTD </a:t>
            </a:r>
            <a:r>
              <a:rPr lang="en-US" altLang="zh-CN" dirty="0">
                <a:solidFill>
                  <a:schemeClr val="accent3"/>
                </a:solidFill>
              </a:rPr>
              <a:t>HTML</a:t>
            </a:r>
            <a:r>
              <a:rPr lang="en-US" altLang="zh-CN" dirty="0">
                <a:solidFill>
                  <a:schemeClr val="bg1"/>
                </a:solidFill>
              </a:rPr>
              <a:t> 4.01//EN" "http://www.w3.org/TR/html4/strict.dtd"&gt;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592" y="3501008"/>
            <a:ext cx="76328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6"/>
                </a:solidFill>
              </a:rPr>
              <a:t>XHTML: </a:t>
            </a:r>
            <a:r>
              <a:rPr lang="en-US" altLang="zh-CN" dirty="0">
                <a:solidFill>
                  <a:schemeClr val="bg1"/>
                </a:solidFill>
              </a:rPr>
              <a:t>&lt;!DOCTYPE html PUBLIC "-//W3C//DTD </a:t>
            </a:r>
            <a:r>
              <a:rPr lang="en-US" altLang="zh-CN" dirty="0">
                <a:solidFill>
                  <a:schemeClr val="accent3"/>
                </a:solidFill>
              </a:rPr>
              <a:t>XHTML</a:t>
            </a:r>
            <a:r>
              <a:rPr lang="en-US" altLang="zh-CN" dirty="0">
                <a:solidFill>
                  <a:schemeClr val="bg1"/>
                </a:solidFill>
              </a:rPr>
              <a:t> 1.0 Strict//EN" "http://www.w3.org/TR/xhtml1/DTD/xhtml1-strict.dtd"&gt;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9592" y="4869160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6"/>
                </a:solidFill>
              </a:rPr>
              <a:t>HTML 5: </a:t>
            </a:r>
            <a:r>
              <a:rPr lang="en-US" altLang="zh-CN" dirty="0">
                <a:solidFill>
                  <a:schemeClr val="bg1"/>
                </a:solidFill>
              </a:rPr>
              <a:t>&lt;!DOCTYPE html&gt;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94277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HTML: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&gt;, &lt;</a:t>
            </a:r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/&gt;, &lt;Br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&gt;,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&lt;BR&gt;</a:t>
            </a:r>
          </a:p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XHTML:  </a:t>
            </a:r>
            <a:r>
              <a:rPr lang="en-US" altLang="zh-CN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dirty="0" err="1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</a:t>
            </a:r>
            <a:r>
              <a:rPr lang="en-US" altLang="zh-CN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/&gt;</a:t>
            </a:r>
            <a:endParaRPr lang="zh-CN" altLang="en-US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XHTML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2920156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8505800" cy="644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2595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11560" y="2564904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48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zh-CN" altLang="en-US" sz="4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是什么？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065970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34" y="908720"/>
            <a:ext cx="8395564" cy="5217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39672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-&gt; 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4048" y="1600200"/>
            <a:ext cx="3682752" cy="4525963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&lt;html&gt;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&lt;head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&lt;title&gt;</a:t>
            </a:r>
          </a:p>
          <a:p>
            <a:pPr marL="0" lvl="1" indent="0">
              <a:buNone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&lt;body&gt; &lt;h1&gt; &lt;a&gt; &lt;table&gt;</a:t>
            </a:r>
          </a:p>
          <a:p>
            <a:pPr marL="0" indent="0">
              <a:buNone/>
            </a:pPr>
            <a:endParaRPr lang="en-US" altLang="zh-CN" sz="24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&lt;html&gt;</a:t>
            </a:r>
          </a:p>
          <a:p>
            <a:pPr marL="400050" lvl="1" indent="0">
              <a:buNone/>
            </a:pPr>
            <a:r>
              <a:rPr lang="en-US" altLang="zh-CN" sz="20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&lt;head&gt;</a:t>
            </a:r>
          </a:p>
          <a:p>
            <a:pPr marL="400050" lvl="1" indent="0">
              <a:buNone/>
            </a:pPr>
            <a:r>
              <a:rPr lang="en-US" altLang="zh-CN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这里是文档的</a:t>
            </a:r>
            <a:r>
              <a:rPr lang="zh-CN" alt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头部</a:t>
            </a:r>
            <a:r>
              <a:rPr lang="en-US" altLang="zh-CN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 marL="400050" lvl="1" indent="0">
              <a:buNone/>
            </a:pPr>
            <a:r>
              <a:rPr lang="en-US" altLang="zh-CN" sz="20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&lt;/head&gt;</a:t>
            </a:r>
          </a:p>
          <a:p>
            <a:pPr marL="400050" lvl="1" indent="0">
              <a:buNone/>
            </a:pPr>
            <a:r>
              <a:rPr lang="en-US" altLang="zh-CN" sz="20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&lt;body&gt;</a:t>
            </a:r>
          </a:p>
          <a:p>
            <a:pPr marL="400050" lvl="1" indent="0">
              <a:buNone/>
            </a:pPr>
            <a:r>
              <a:rPr lang="en-US" altLang="zh-CN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这里是文档的</a:t>
            </a:r>
            <a:r>
              <a:rPr lang="zh-CN" alt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主体</a:t>
            </a:r>
            <a:r>
              <a:rPr lang="en-US" altLang="zh-CN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 marL="400050" lvl="1" indent="0">
              <a:buNone/>
            </a:pPr>
            <a:r>
              <a:rPr lang="en-US" altLang="zh-CN" sz="20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&lt;/body</a:t>
            </a:r>
            <a:r>
              <a:rPr lang="en-US" altLang="zh-CN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marL="0" indent="0">
              <a:buNone/>
            </a:pP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&lt;/html</a:t>
            </a:r>
            <a:r>
              <a:rPr lang="en-US" altLang="zh-CN" sz="24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marL="0" indent="0">
              <a:buNone/>
            </a:pPr>
            <a:endParaRPr lang="en-US" altLang="zh-CN" sz="24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61483"/>
            <a:ext cx="44958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10231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-&gt; 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sz="16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开始标签：</a:t>
            </a: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&lt;h1&gt;</a:t>
            </a:r>
          </a:p>
          <a:p>
            <a:pPr marL="0" indent="0">
              <a:buNone/>
            </a:pPr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元素内容：</a:t>
            </a:r>
            <a:r>
              <a:rPr lang="en-US" altLang="zh-CN" sz="24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&lt;a </a:t>
            </a:r>
            <a:r>
              <a:rPr lang="en-US" altLang="zh-CN" sz="2400" dirty="0" err="1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href</a:t>
            </a:r>
            <a:r>
              <a:rPr lang="en-US" altLang="zh-CN" sz="24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="#"&gt;This is test page.&lt;/a</a:t>
            </a: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marL="0" indent="0">
              <a:buNone/>
            </a:pPr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结束标签：</a:t>
            </a: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&lt;/h1&gt;</a:t>
            </a:r>
          </a:p>
          <a:p>
            <a:pPr marL="0" indent="0">
              <a:buNone/>
            </a:pPr>
            <a:endParaRPr lang="en-US" altLang="zh-CN" sz="2400" dirty="0" smtClean="0">
              <a:solidFill>
                <a:schemeClr val="accent3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accent3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空元素：</a:t>
            </a: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sz="2400" dirty="0" err="1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</a:t>
            </a: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/&gt;</a:t>
            </a:r>
            <a:endParaRPr lang="en-US" altLang="zh-CN" sz="24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556792"/>
            <a:ext cx="611900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362262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-&gt; 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400" dirty="0" smtClean="0">
              <a:solidFill>
                <a:schemeClr val="accent3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accent3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块元素（</a:t>
            </a:r>
            <a:r>
              <a:rPr lang="en-US" altLang="zh-CN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&lt;h1&gt;…&lt;/h1&gt;</a:t>
            </a:r>
          </a:p>
          <a:p>
            <a:pPr marL="0" indent="0">
              <a:buNone/>
            </a:pP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&lt;div&gt; &lt;form&gt; …</a:t>
            </a:r>
          </a:p>
          <a:p>
            <a:pPr marL="0" indent="0">
              <a:buNone/>
            </a:pPr>
            <a:endParaRPr lang="en-US" altLang="zh-CN" sz="2400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内联元素（</a:t>
            </a:r>
            <a:r>
              <a:rPr lang="en-US" altLang="zh-CN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inline</a:t>
            </a:r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&lt;a&gt;…&lt;/a&gt;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sz="2400" dirty="0" err="1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img</a:t>
            </a: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&lt;span&gt; …</a:t>
            </a: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556792"/>
            <a:ext cx="611900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505942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-&gt; 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2348880"/>
            <a:ext cx="8229600" cy="27363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CN" sz="24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是否可以改变标签归类的限制？</a:t>
            </a: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endParaRPr lang="en-US" altLang="zh-CN" sz="2400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sz="28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 (display: inline/block)</a:t>
            </a:r>
            <a:endParaRPr lang="en-US" altLang="zh-CN" sz="28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946241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-&gt; 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sz="16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属性名</a:t>
            </a:r>
            <a:endParaRPr lang="en-US" altLang="zh-CN" sz="2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 err="1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href</a:t>
            </a:r>
            <a:endParaRPr lang="en-US" altLang="zh-CN" sz="2400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属性值</a:t>
            </a:r>
            <a:endParaRPr lang="en-US" altLang="zh-CN" sz="2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#</a:t>
            </a:r>
            <a:endParaRPr lang="en-US" altLang="zh-CN" sz="2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556792"/>
            <a:ext cx="611900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77717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-&gt; 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自定义数据属性： </a:t>
            </a:r>
            <a:r>
              <a:rPr lang="en-US" altLang="zh-CN" sz="28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data-*</a:t>
            </a:r>
          </a:p>
          <a:p>
            <a:pPr marL="0" indent="0">
              <a:buNone/>
            </a:pPr>
            <a:endParaRPr lang="en-US" altLang="zh-CN" sz="4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sz="2800" dirty="0" smtClean="0">
                <a:solidFill>
                  <a:schemeClr val="accent3"/>
                </a:solidFill>
              </a:rPr>
              <a:t>data-*=“value”</a:t>
            </a:r>
            <a:endParaRPr lang="en-US" altLang="zh-CN" sz="28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63584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-&gt; 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语义化标签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651044" y="2336519"/>
            <a:ext cx="4119604" cy="2165447"/>
            <a:chOff x="4658981" y="2572050"/>
            <a:chExt cx="4119604" cy="2165447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2572050"/>
              <a:ext cx="2910441" cy="216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960561" y="4253229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设计师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云形 5"/>
            <p:cNvSpPr/>
            <p:nvPr/>
          </p:nvSpPr>
          <p:spPr>
            <a:xfrm>
              <a:off x="4658981" y="2647206"/>
              <a:ext cx="2418326" cy="1208981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什么是语义化？</a:t>
              </a:r>
              <a:endParaRPr lang="zh-CN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270166" y="3856187"/>
            <a:ext cx="3657453" cy="2663824"/>
            <a:chOff x="1259632" y="3848794"/>
            <a:chExt cx="3657453" cy="2663824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4077072"/>
              <a:ext cx="2736304" cy="2435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1740049" y="5988092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市场销售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云形 12"/>
            <p:cNvSpPr/>
            <p:nvPr/>
          </p:nvSpPr>
          <p:spPr>
            <a:xfrm>
              <a:off x="2627784" y="3848794"/>
              <a:ext cx="2289301" cy="1208981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客户给钱，</a:t>
              </a:r>
              <a:endParaRPr lang="en-US" altLang="zh-CN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我就满意。</a:t>
              </a:r>
              <a:endParaRPr lang="zh-CN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30127" y="1535878"/>
            <a:ext cx="4428854" cy="2222655"/>
            <a:chOff x="230127" y="1239154"/>
            <a:chExt cx="4428854" cy="2222655"/>
          </a:xfrm>
        </p:grpSpPr>
        <p:grpSp>
          <p:nvGrpSpPr>
            <p:cNvPr id="7" name="组合 6"/>
            <p:cNvGrpSpPr/>
            <p:nvPr/>
          </p:nvGrpSpPr>
          <p:grpSpPr>
            <a:xfrm>
              <a:off x="230127" y="1268760"/>
              <a:ext cx="2953016" cy="2193049"/>
              <a:chOff x="230127" y="1268760"/>
              <a:chExt cx="2953016" cy="2193049"/>
            </a:xfrm>
          </p:grpSpPr>
          <p:pic>
            <p:nvPicPr>
              <p:cNvPr id="5126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127" y="1268760"/>
                <a:ext cx="2953016" cy="21930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1101341" y="3061699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后端开发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云形 15"/>
            <p:cNvSpPr/>
            <p:nvPr/>
          </p:nvSpPr>
          <p:spPr>
            <a:xfrm>
              <a:off x="2369680" y="1239154"/>
              <a:ext cx="2289301" cy="1208981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无所谓，</a:t>
              </a:r>
              <a:endParaRPr lang="en-US" altLang="zh-CN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只要不影响我循环数据</a:t>
              </a:r>
              <a:endParaRPr lang="zh-CN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82312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-&gt; 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语义化标签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4048" y="3573016"/>
            <a:ext cx="3682752" cy="5760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图哪些是语义化标签？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62" y="1268760"/>
            <a:ext cx="4321778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94072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539552" y="37170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(Cascading Style Sheets</a:t>
            </a:r>
            <a:r>
              <a:rPr lang="en-US" altLang="zh-CN" sz="16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09" y="2132856"/>
            <a:ext cx="1883286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567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Long </a:t>
            </a:r>
            <a:r>
              <a:rPr lang="en-US" altLang="zh-CN" dirty="0" err="1" smtClean="0">
                <a:solidFill>
                  <a:schemeClr val="bg1"/>
                </a:solidFill>
              </a:rPr>
              <a:t>long</a:t>
            </a:r>
            <a:r>
              <a:rPr lang="en-US" altLang="zh-CN" dirty="0" smtClean="0">
                <a:solidFill>
                  <a:schemeClr val="bg1"/>
                </a:solidFill>
              </a:rPr>
              <a:t> ago……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那个时候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还没有</a:t>
            </a:r>
            <a:r>
              <a:rPr lang="en-US" altLang="zh-CN" sz="24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</a:t>
            </a:r>
            <a:r>
              <a:rPr lang="zh-CN" altLang="en-US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en-US" altLang="zh-CN" sz="2400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</a:t>
            </a:r>
            <a:r>
              <a:rPr lang="zh-CN" altLang="en-US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网页设计师</a:t>
            </a:r>
            <a:endParaRPr lang="en-US" altLang="zh-CN" sz="2400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也就是</a:t>
            </a:r>
            <a:r>
              <a:rPr lang="zh-CN" altLang="en-US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做网站的</a:t>
            </a:r>
            <a:endParaRPr lang="en-US" altLang="zh-CN" sz="24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717032"/>
            <a:ext cx="6123108" cy="2304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1253582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7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611560" y="256490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54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endParaRPr lang="zh-CN" altLang="en-US" sz="5400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127128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 -&gt; 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3594" y="1556792"/>
            <a:ext cx="79928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.title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en-US" altLang="zh-CN" sz="28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#header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en-US" altLang="zh-CN" sz="28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800" dirty="0" err="1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img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8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伪</a:t>
            </a:r>
            <a:r>
              <a:rPr lang="zh-CN" altLang="en-US" sz="28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a:link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p:first-child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其他：</a:t>
            </a:r>
            <a:r>
              <a:rPr lang="en-US" altLang="zh-CN" sz="28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h2 + p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8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 &gt; </a:t>
            </a:r>
            <a:r>
              <a:rPr lang="en-US" altLang="zh-CN" sz="2800" dirty="0" err="1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ul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8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 </a:t>
            </a:r>
            <a:r>
              <a:rPr lang="en-US" altLang="zh-CN" sz="28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28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28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[type="text"]</a:t>
            </a:r>
            <a:endParaRPr lang="zh-CN" altLang="en-US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32078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611560" y="256490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54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Rendering</a:t>
            </a:r>
            <a:endParaRPr lang="zh-CN" altLang="en-US" sz="5400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562263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 -&gt;  </a:t>
            </a:r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Rendering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375285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36096" y="2348880"/>
            <a:ext cx="17043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最快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伪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类最慢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76056" y="4262062"/>
            <a:ext cx="327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是不是该大量使用？</a:t>
            </a:r>
            <a:endParaRPr lang="zh-CN" altLang="en-US" sz="2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300404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611560" y="256490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54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5400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67769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 3 </a:t>
            </a:r>
            <a:r>
              <a:rPr lang="en-US" altLang="zh-CN" sz="3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 </a:t>
            </a:r>
            <a:r>
              <a:rPr lang="zh-CN" altLang="en-US" sz="3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58268" y="268124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背景和边框</a:t>
            </a:r>
            <a:endParaRPr lang="en-US" altLang="zh-CN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995" y="179523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框模型</a:t>
            </a:r>
            <a:endParaRPr lang="en-US" altLang="zh-CN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68637" y="176715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选择器</a:t>
            </a:r>
            <a:endParaRPr lang="en-US" altLang="zh-CN" sz="32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68810" y="268124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文本效果</a:t>
            </a:r>
            <a:endParaRPr lang="en-US" altLang="zh-CN" sz="3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63452" y="462400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多列布局</a:t>
            </a:r>
            <a:endParaRPr lang="en-US" altLang="zh-CN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79179" y="358766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</a:t>
            </a:r>
            <a:endParaRPr lang="en-US" altLang="zh-CN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2507" y="3584253"/>
            <a:ext cx="2408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2D/3D </a:t>
            </a:r>
            <a:r>
              <a:rPr lang="zh-CN" altLang="en-US" sz="3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endParaRPr lang="en-US" altLang="zh-CN" sz="32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68809" y="46474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用户界面</a:t>
            </a:r>
            <a:endParaRPr lang="en-US" altLang="zh-CN" sz="3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464517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 3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13" y="1268760"/>
            <a:ext cx="6757021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5681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539552" y="37170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1600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rgbClr val="99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dirty="0">
                <a:solidFill>
                  <a:srgbClr val="99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JavaScript)</a:t>
            </a:r>
            <a:endParaRPr lang="zh-CN" altLang="en-US" sz="1600" dirty="0">
              <a:solidFill>
                <a:srgbClr val="99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539" y="2060848"/>
            <a:ext cx="1939225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2560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593494" y="1700808"/>
            <a:ext cx="7772400" cy="295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JS-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世界上最流行的编程语言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472272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593494" y="1700808"/>
            <a:ext cx="7772400" cy="42484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轻量级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直译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弱类型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(object-based)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 </a:t>
            </a:r>
            <a:r>
              <a:rPr lang="en-US" altLang="zh-CN" sz="3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781018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58086"/>
            <a:ext cx="3173496" cy="241087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745315"/>
            <a:ext cx="3141755" cy="234423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365104"/>
            <a:ext cx="1476375" cy="1543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374629"/>
            <a:ext cx="1514475" cy="1543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452" y="4365104"/>
            <a:ext cx="1409700" cy="1552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31865" y="6072038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65965" y="6087427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1995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64288" y="6070145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1995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394946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611560" y="256490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开发工具</a:t>
            </a:r>
            <a:endParaRPr lang="zh-CN" altLang="en-US" sz="5400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905277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314872" y="476672"/>
            <a:ext cx="6495986" cy="5688632"/>
            <a:chOff x="1006688" y="260648"/>
            <a:chExt cx="7064714" cy="629011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260648"/>
              <a:ext cx="1475705" cy="14757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508" y="2463604"/>
              <a:ext cx="1296550" cy="13786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2348880"/>
              <a:ext cx="1512168" cy="15121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688" y="4509120"/>
              <a:ext cx="1621096" cy="16598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4596346"/>
              <a:ext cx="1554021" cy="14853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260648"/>
              <a:ext cx="1656184" cy="15841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070" y="260648"/>
              <a:ext cx="1509314" cy="14757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4248" y="4658105"/>
              <a:ext cx="1224136" cy="13618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940" y="2383968"/>
              <a:ext cx="1490009" cy="14419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1595021" y="1848110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Vim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84839" y="1861860"/>
              <a:ext cx="1232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Notepad++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25734" y="1856871"/>
              <a:ext cx="1495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Dreamweaver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85479" y="4004185"/>
              <a:ext cx="1373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Sublime Text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47779" y="4011136"/>
              <a:ext cx="1008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solidFill>
                    <a:schemeClr val="bg1"/>
                  </a:solidFill>
                </a:rPr>
                <a:t>UltraEdit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52182" y="4019329"/>
              <a:ext cx="928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solidFill>
                    <a:schemeClr val="bg1"/>
                  </a:solidFill>
                </a:rPr>
                <a:t>EditPlus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25204" y="6168967"/>
              <a:ext cx="8231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Eclipse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21586" y="6181430"/>
              <a:ext cx="1060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solidFill>
                    <a:schemeClr val="bg1"/>
                  </a:solidFill>
                </a:rPr>
                <a:t>TextMate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39205" y="6168967"/>
              <a:ext cx="1232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solidFill>
                    <a:schemeClr val="bg1"/>
                  </a:solidFill>
                </a:rPr>
                <a:t>WebStorm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0066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611560" y="327837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目前流行</a:t>
            </a:r>
            <a:endParaRPr lang="zh-CN" altLang="en-US" sz="4800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005" y="2348880"/>
            <a:ext cx="1073510" cy="107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964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723751" y="3429000"/>
            <a:ext cx="7772400" cy="295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标签多，写起来很费事</a:t>
            </a: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16224"/>
            <a:ext cx="6124575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29769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编辑器插件</a:t>
            </a:r>
            <a:endParaRPr lang="zh-CN" altLang="en-US" sz="3200" dirty="0"/>
          </a:p>
        </p:txBody>
      </p:sp>
      <p:sp>
        <p:nvSpPr>
          <p:cNvPr id="8" name="标题 4"/>
          <p:cNvSpPr txBox="1">
            <a:spLocks/>
          </p:cNvSpPr>
          <p:nvPr/>
        </p:nvSpPr>
        <p:spPr>
          <a:xfrm>
            <a:off x="593494" y="1700808"/>
            <a:ext cx="7772400" cy="295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Emmet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834072"/>
            <a:ext cx="6667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364894" y="3645024"/>
            <a:ext cx="8229600" cy="11521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16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sz="28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（高速编码）</a:t>
            </a:r>
            <a:endParaRPr lang="en-US" altLang="zh-CN" sz="28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746647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20282"/>
            <a:ext cx="5715000" cy="2857500"/>
          </a:xfr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Emmet</a:t>
            </a:r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创建初始文档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592501"/>
            <a:ext cx="5760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html:5</a:t>
            </a:r>
            <a:r>
              <a: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文档类型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html:xt</a:t>
            </a:r>
            <a:r>
              <a: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XHTML</a:t>
            </a:r>
            <a:r>
              <a: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过渡型文档类型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html:xs</a:t>
            </a:r>
            <a:r>
              <a: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XHTML</a:t>
            </a:r>
            <a:r>
              <a: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严格型文档类型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html:4t</a:t>
            </a:r>
            <a:r>
              <a: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HTML4</a:t>
            </a:r>
            <a:r>
              <a: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过渡型文档类型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html:4s</a:t>
            </a:r>
            <a:r>
              <a: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HTML4</a:t>
            </a:r>
            <a:r>
              <a: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严格型文档</a:t>
            </a:r>
            <a:r>
              <a:rPr lang="zh-CN" altLang="en-US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zh-CN" altLang="en-US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496684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Emmet</a:t>
            </a:r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 </a:t>
            </a:r>
            <a:r>
              <a:rPr lang="zh-CN" altLang="en-US" sz="3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27" y="4221088"/>
            <a:ext cx="5701053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27" y="4941169"/>
            <a:ext cx="5701053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268760"/>
            <a:ext cx="571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222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Emmet</a:t>
            </a:r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</a:t>
            </a:r>
            <a:r>
              <a:rPr lang="en-US" altLang="zh-CN" sz="3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268760"/>
            <a:ext cx="5715000" cy="28575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4221088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9" y="4795217"/>
            <a:ext cx="5715001" cy="1586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800461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Emmet</a:t>
            </a:r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 </a:t>
            </a:r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357437"/>
            <a:ext cx="5715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1963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编辑器插件</a:t>
            </a:r>
            <a:endParaRPr lang="zh-CN" altLang="en-US" sz="32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130" y="1988840"/>
            <a:ext cx="2514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130" y="3923764"/>
            <a:ext cx="2514599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74348" y="3068960"/>
            <a:ext cx="181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http://emmet.io/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81978" y="5085184"/>
            <a:ext cx="1796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http://haml.info/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70205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611560" y="256490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2005</a:t>
            </a:r>
            <a:r>
              <a:rPr lang="zh-CN" altLang="en-US" sz="4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154675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723751" y="3212976"/>
            <a:ext cx="7772400" cy="295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大量重复样式 ，可移植性差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063" y="1722033"/>
            <a:ext cx="4133776" cy="2388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093214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endParaRPr lang="zh-CN" altLang="en-US" sz="3200" dirty="0"/>
          </a:p>
        </p:txBody>
      </p:sp>
      <p:sp>
        <p:nvSpPr>
          <p:cNvPr id="8" name="标题 4"/>
          <p:cNvSpPr txBox="1">
            <a:spLocks/>
          </p:cNvSpPr>
          <p:nvPr/>
        </p:nvSpPr>
        <p:spPr>
          <a:xfrm>
            <a:off x="593494" y="1700808"/>
            <a:ext cx="7772400" cy="295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动态样式语言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680454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 -&gt;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动态样式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3322863"/>
            <a:ext cx="8534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LESSCSS</a:t>
            </a:r>
            <a:r>
              <a:rPr lang="zh-CN" altLang="en-US" dirty="0">
                <a:solidFill>
                  <a:schemeClr val="bg1"/>
                </a:solidFill>
              </a:rPr>
              <a:t>是一种动态样式语言，属于</a:t>
            </a:r>
            <a:r>
              <a:rPr lang="en-US" altLang="zh-CN" dirty="0">
                <a:solidFill>
                  <a:schemeClr val="bg1"/>
                </a:solidFill>
              </a:rPr>
              <a:t>CSS</a:t>
            </a:r>
            <a:r>
              <a:rPr lang="zh-CN" altLang="en-US" dirty="0">
                <a:solidFill>
                  <a:schemeClr val="bg1"/>
                </a:solidFill>
              </a:rPr>
              <a:t>预处理语言的一</a:t>
            </a:r>
            <a:r>
              <a:rPr lang="zh-CN" altLang="en-US" dirty="0" smtClean="0">
                <a:solidFill>
                  <a:schemeClr val="bg1"/>
                </a:solidFill>
              </a:rPr>
              <a:t>种，它</a:t>
            </a:r>
            <a:r>
              <a:rPr lang="zh-CN" altLang="en-US" dirty="0">
                <a:solidFill>
                  <a:schemeClr val="bg1"/>
                </a:solidFill>
              </a:rPr>
              <a:t>使用类似</a:t>
            </a:r>
            <a:r>
              <a:rPr lang="en-US" altLang="zh-CN" dirty="0">
                <a:solidFill>
                  <a:schemeClr val="bg1"/>
                </a:solidFill>
              </a:rPr>
              <a:t>CSS</a:t>
            </a:r>
            <a:r>
              <a:rPr lang="zh-CN" altLang="en-US" dirty="0">
                <a:solidFill>
                  <a:schemeClr val="bg1"/>
                </a:solidFill>
              </a:rPr>
              <a:t>的语法</a:t>
            </a:r>
            <a:r>
              <a:rPr lang="zh-CN" altLang="en-US" dirty="0" smtClean="0">
                <a:solidFill>
                  <a:schemeClr val="bg1"/>
                </a:solidFill>
              </a:rPr>
              <a:t>，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为</a:t>
            </a:r>
            <a:r>
              <a:rPr lang="en-US" altLang="zh-CN" dirty="0">
                <a:solidFill>
                  <a:schemeClr val="bg1"/>
                </a:solidFill>
              </a:rPr>
              <a:t>CSS</a:t>
            </a:r>
            <a:r>
              <a:rPr lang="zh-CN" altLang="en-US" dirty="0">
                <a:solidFill>
                  <a:schemeClr val="bg1"/>
                </a:solidFill>
              </a:rPr>
              <a:t>的赋予了</a:t>
            </a:r>
            <a:r>
              <a:rPr lang="zh-CN" altLang="en-US" b="1" dirty="0">
                <a:solidFill>
                  <a:schemeClr val="accent3"/>
                </a:solidFill>
              </a:rPr>
              <a:t>动态语言</a:t>
            </a:r>
            <a:r>
              <a:rPr lang="zh-CN" altLang="en-US" dirty="0">
                <a:solidFill>
                  <a:schemeClr val="bg1"/>
                </a:solidFill>
              </a:rPr>
              <a:t>的特性</a:t>
            </a:r>
            <a:r>
              <a:rPr lang="zh-CN" altLang="en-US" dirty="0" smtClean="0">
                <a:solidFill>
                  <a:schemeClr val="bg1"/>
                </a:solidFill>
              </a:rPr>
              <a:t>，如</a:t>
            </a:r>
            <a:r>
              <a:rPr lang="zh-CN" altLang="en-US" b="1" dirty="0">
                <a:solidFill>
                  <a:schemeClr val="accent3"/>
                </a:solidFill>
              </a:rPr>
              <a:t>变量、继承、运算、函数</a:t>
            </a:r>
            <a:r>
              <a:rPr lang="zh-CN" altLang="en-US" dirty="0" smtClean="0">
                <a:solidFill>
                  <a:schemeClr val="bg1"/>
                </a:solidFill>
              </a:rPr>
              <a:t>等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446" y="2204864"/>
            <a:ext cx="2088232" cy="84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3707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 -&gt; </a:t>
            </a:r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04" y="1749958"/>
            <a:ext cx="3683970" cy="327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016" y="1749958"/>
            <a:ext cx="3826172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右箭头 4"/>
          <p:cNvSpPr/>
          <p:nvPr/>
        </p:nvSpPr>
        <p:spPr>
          <a:xfrm>
            <a:off x="3896896" y="2888258"/>
            <a:ext cx="864096" cy="37053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21058" y="50626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（变量）</a:t>
            </a:r>
            <a:endParaRPr lang="zh-CN" altLang="en-US" sz="16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742210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 -&gt; </a:t>
            </a:r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74457" y="52292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（函数和运算）</a:t>
            </a:r>
            <a:endParaRPr lang="zh-CN" altLang="en-US" sz="16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95553"/>
            <a:ext cx="46482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795553"/>
            <a:ext cx="30956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右箭头 4"/>
          <p:cNvSpPr/>
          <p:nvPr/>
        </p:nvSpPr>
        <p:spPr>
          <a:xfrm>
            <a:off x="4211960" y="2762812"/>
            <a:ext cx="864096" cy="37053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15650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 -&gt;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预处理器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70" y="3049767"/>
            <a:ext cx="1895475" cy="7715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66" y="2679444"/>
            <a:ext cx="2016224" cy="151216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86" y="2721154"/>
            <a:ext cx="1963714" cy="1428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446335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611560" y="256490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 </a:t>
            </a:r>
            <a:r>
              <a:rPr lang="zh-CN" altLang="en-US" sz="48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lang="en-US" altLang="zh-CN" sz="48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48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en-US" sz="4800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985581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endParaRPr lang="zh-CN" altLang="en-US" sz="3200" dirty="0"/>
          </a:p>
        </p:txBody>
      </p:sp>
      <p:sp>
        <p:nvSpPr>
          <p:cNvPr id="8" name="标题 4"/>
          <p:cNvSpPr txBox="1">
            <a:spLocks/>
          </p:cNvSpPr>
          <p:nvPr/>
        </p:nvSpPr>
        <p:spPr>
          <a:xfrm>
            <a:off x="593494" y="1700808"/>
            <a:ext cx="7772400" cy="295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 -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框架？ 库？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707401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 -&gt;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543594" y="1844824"/>
            <a:ext cx="7992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Prototype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Highcharts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Underscore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Handlebars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HTML.js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(~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2.7kb,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gzip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609887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endParaRPr lang="zh-CN" altLang="en-US" sz="3200" dirty="0"/>
          </a:p>
        </p:txBody>
      </p:sp>
      <p:sp>
        <p:nvSpPr>
          <p:cNvPr id="8" name="标题 4"/>
          <p:cNvSpPr txBox="1">
            <a:spLocks/>
          </p:cNvSpPr>
          <p:nvPr/>
        </p:nvSpPr>
        <p:spPr>
          <a:xfrm>
            <a:off x="593494" y="1700808"/>
            <a:ext cx="7772400" cy="295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MV* framework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6432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539552" y="249289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  <a:r>
              <a:rPr lang="zh-CN" altLang="en-US" sz="4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广泛应用</a:t>
            </a:r>
            <a:endParaRPr lang="en-US" altLang="zh-CN" sz="4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(Asynchronous JavaScript and XML)</a:t>
            </a:r>
            <a:endParaRPr lang="zh-CN" altLang="en-US" sz="1600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181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 -&gt; </a:t>
            </a:r>
            <a:r>
              <a:rPr lang="zh-CN" altLang="en-US" sz="3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35788"/>
            <a:ext cx="2736304" cy="58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4" y="2643900"/>
            <a:ext cx="2736303" cy="74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079" y="3116408"/>
            <a:ext cx="2736303" cy="105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4" y="3798467"/>
            <a:ext cx="2736303" cy="79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4" y="5125711"/>
            <a:ext cx="2323277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111" y="4752209"/>
            <a:ext cx="2342574" cy="1021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080" y="1635788"/>
            <a:ext cx="24193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3071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 -&gt; </a:t>
            </a:r>
            <a:r>
              <a:rPr lang="zh-CN" altLang="en-US" sz="3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国产</a:t>
            </a:r>
            <a:endParaRPr lang="zh-CN" altLang="en-US" sz="3200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66" y="1700041"/>
            <a:ext cx="39814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66" y="2716493"/>
            <a:ext cx="2314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58" y="4012637"/>
            <a:ext cx="2721432" cy="83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716493"/>
            <a:ext cx="28941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58" y="5452797"/>
            <a:ext cx="28194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4348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 -&gt;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模块加载</a:t>
            </a:r>
            <a:endParaRPr lang="zh-CN" altLang="en-US" sz="32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9503"/>
            <a:ext cx="2592288" cy="75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563827"/>
            <a:ext cx="18954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58022" y="4005064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CMD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31625" y="4419074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AMD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672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 -&gt; </a:t>
            </a:r>
            <a:r>
              <a:rPr lang="en-US" altLang="zh-CN" sz="3200" dirty="0" err="1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RequireJS</a:t>
            </a:r>
            <a:endParaRPr lang="zh-CN" alt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484784"/>
            <a:ext cx="668655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4725144"/>
            <a:ext cx="668655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4022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611560" y="256490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48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前端框架</a:t>
            </a:r>
            <a:endParaRPr lang="zh-CN" altLang="en-US" sz="4800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76828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71" y="3292977"/>
            <a:ext cx="1096847" cy="554197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71" y="2600630"/>
            <a:ext cx="1096849" cy="621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88" y="2623039"/>
            <a:ext cx="1426740" cy="1226780"/>
          </a:xfrm>
          <a:prstGeom prst="rect">
            <a:avLst/>
          </a:prstGeom>
        </p:spPr>
      </p:pic>
      <p:sp>
        <p:nvSpPr>
          <p:cNvPr id="12" name="任意多边形 11"/>
          <p:cNvSpPr/>
          <p:nvPr/>
        </p:nvSpPr>
        <p:spPr>
          <a:xfrm>
            <a:off x="339634" y="2116183"/>
            <a:ext cx="3946918" cy="2500984"/>
          </a:xfrm>
          <a:custGeom>
            <a:avLst/>
            <a:gdLst>
              <a:gd name="connsiteX0" fmla="*/ 130629 w 3946918"/>
              <a:gd name="connsiteY0" fmla="*/ 505097 h 2500984"/>
              <a:gd name="connsiteX1" fmla="*/ 174172 w 3946918"/>
              <a:gd name="connsiteY1" fmla="*/ 452846 h 2500984"/>
              <a:gd name="connsiteX2" fmla="*/ 200297 w 3946918"/>
              <a:gd name="connsiteY2" fmla="*/ 435428 h 2500984"/>
              <a:gd name="connsiteX3" fmla="*/ 243840 w 3946918"/>
              <a:gd name="connsiteY3" fmla="*/ 409303 h 2500984"/>
              <a:gd name="connsiteX4" fmla="*/ 365760 w 3946918"/>
              <a:gd name="connsiteY4" fmla="*/ 330926 h 2500984"/>
              <a:gd name="connsiteX5" fmla="*/ 513806 w 3946918"/>
              <a:gd name="connsiteY5" fmla="*/ 261257 h 2500984"/>
              <a:gd name="connsiteX6" fmla="*/ 583475 w 3946918"/>
              <a:gd name="connsiteY6" fmla="*/ 235131 h 2500984"/>
              <a:gd name="connsiteX7" fmla="*/ 661852 w 3946918"/>
              <a:gd name="connsiteY7" fmla="*/ 200297 h 2500984"/>
              <a:gd name="connsiteX8" fmla="*/ 844732 w 3946918"/>
              <a:gd name="connsiteY8" fmla="*/ 156754 h 2500984"/>
              <a:gd name="connsiteX9" fmla="*/ 1018903 w 3946918"/>
              <a:gd name="connsiteY9" fmla="*/ 104503 h 2500984"/>
              <a:gd name="connsiteX10" fmla="*/ 1323703 w 3946918"/>
              <a:gd name="connsiteY10" fmla="*/ 52251 h 2500984"/>
              <a:gd name="connsiteX11" fmla="*/ 1419497 w 3946918"/>
              <a:gd name="connsiteY11" fmla="*/ 43543 h 2500984"/>
              <a:gd name="connsiteX12" fmla="*/ 1654629 w 3946918"/>
              <a:gd name="connsiteY12" fmla="*/ 8708 h 2500984"/>
              <a:gd name="connsiteX13" fmla="*/ 1846217 w 3946918"/>
              <a:gd name="connsiteY13" fmla="*/ 0 h 2500984"/>
              <a:gd name="connsiteX14" fmla="*/ 2751909 w 3946918"/>
              <a:gd name="connsiteY14" fmla="*/ 8708 h 2500984"/>
              <a:gd name="connsiteX15" fmla="*/ 2934789 w 3946918"/>
              <a:gd name="connsiteY15" fmla="*/ 52251 h 2500984"/>
              <a:gd name="connsiteX16" fmla="*/ 2969623 w 3946918"/>
              <a:gd name="connsiteY16" fmla="*/ 69668 h 2500984"/>
              <a:gd name="connsiteX17" fmla="*/ 3091543 w 3946918"/>
              <a:gd name="connsiteY17" fmla="*/ 121920 h 2500984"/>
              <a:gd name="connsiteX18" fmla="*/ 3222172 w 3946918"/>
              <a:gd name="connsiteY18" fmla="*/ 174171 h 2500984"/>
              <a:gd name="connsiteX19" fmla="*/ 3283132 w 3946918"/>
              <a:gd name="connsiteY19" fmla="*/ 217714 h 2500984"/>
              <a:gd name="connsiteX20" fmla="*/ 3344092 w 3946918"/>
              <a:gd name="connsiteY20" fmla="*/ 243840 h 2500984"/>
              <a:gd name="connsiteX21" fmla="*/ 3405052 w 3946918"/>
              <a:gd name="connsiteY21" fmla="*/ 278674 h 2500984"/>
              <a:gd name="connsiteX22" fmla="*/ 3457303 w 3946918"/>
              <a:gd name="connsiteY22" fmla="*/ 313508 h 2500984"/>
              <a:gd name="connsiteX23" fmla="*/ 3500846 w 3946918"/>
              <a:gd name="connsiteY23" fmla="*/ 330926 h 2500984"/>
              <a:gd name="connsiteX24" fmla="*/ 3535680 w 3946918"/>
              <a:gd name="connsiteY24" fmla="*/ 357051 h 2500984"/>
              <a:gd name="connsiteX25" fmla="*/ 3570515 w 3946918"/>
              <a:gd name="connsiteY25" fmla="*/ 374468 h 2500984"/>
              <a:gd name="connsiteX26" fmla="*/ 3614057 w 3946918"/>
              <a:gd name="connsiteY26" fmla="*/ 418011 h 2500984"/>
              <a:gd name="connsiteX27" fmla="*/ 3692435 w 3946918"/>
              <a:gd name="connsiteY27" fmla="*/ 478971 h 2500984"/>
              <a:gd name="connsiteX28" fmla="*/ 3744686 w 3946918"/>
              <a:gd name="connsiteY28" fmla="*/ 539931 h 2500984"/>
              <a:gd name="connsiteX29" fmla="*/ 3788229 w 3946918"/>
              <a:gd name="connsiteY29" fmla="*/ 583474 h 2500984"/>
              <a:gd name="connsiteX30" fmla="*/ 3831772 w 3946918"/>
              <a:gd name="connsiteY30" fmla="*/ 670560 h 2500984"/>
              <a:gd name="connsiteX31" fmla="*/ 3866606 w 3946918"/>
              <a:gd name="connsiteY31" fmla="*/ 722811 h 2500984"/>
              <a:gd name="connsiteX32" fmla="*/ 3901440 w 3946918"/>
              <a:gd name="connsiteY32" fmla="*/ 801188 h 2500984"/>
              <a:gd name="connsiteX33" fmla="*/ 3910149 w 3946918"/>
              <a:gd name="connsiteY33" fmla="*/ 844731 h 2500984"/>
              <a:gd name="connsiteX34" fmla="*/ 3936275 w 3946918"/>
              <a:gd name="connsiteY34" fmla="*/ 949234 h 2500984"/>
              <a:gd name="connsiteX35" fmla="*/ 3927566 w 3946918"/>
              <a:gd name="connsiteY35" fmla="*/ 1341120 h 2500984"/>
              <a:gd name="connsiteX36" fmla="*/ 3892732 w 3946918"/>
              <a:gd name="connsiteY36" fmla="*/ 1410788 h 2500984"/>
              <a:gd name="connsiteX37" fmla="*/ 3875315 w 3946918"/>
              <a:gd name="connsiteY37" fmla="*/ 1471748 h 2500984"/>
              <a:gd name="connsiteX38" fmla="*/ 3849189 w 3946918"/>
              <a:gd name="connsiteY38" fmla="*/ 1524000 h 2500984"/>
              <a:gd name="connsiteX39" fmla="*/ 3831772 w 3946918"/>
              <a:gd name="connsiteY39" fmla="*/ 1576251 h 2500984"/>
              <a:gd name="connsiteX40" fmla="*/ 3805646 w 3946918"/>
              <a:gd name="connsiteY40" fmla="*/ 1619794 h 2500984"/>
              <a:gd name="connsiteX41" fmla="*/ 3788229 w 3946918"/>
              <a:gd name="connsiteY41" fmla="*/ 1663337 h 2500984"/>
              <a:gd name="connsiteX42" fmla="*/ 3727269 w 3946918"/>
              <a:gd name="connsiteY42" fmla="*/ 1741714 h 2500984"/>
              <a:gd name="connsiteX43" fmla="*/ 3648892 w 3946918"/>
              <a:gd name="connsiteY43" fmla="*/ 1854926 h 2500984"/>
              <a:gd name="connsiteX44" fmla="*/ 3483429 w 3946918"/>
              <a:gd name="connsiteY44" fmla="*/ 2011680 h 2500984"/>
              <a:gd name="connsiteX45" fmla="*/ 3422469 w 3946918"/>
              <a:gd name="connsiteY45" fmla="*/ 2055223 h 2500984"/>
              <a:gd name="connsiteX46" fmla="*/ 3204755 w 3946918"/>
              <a:gd name="connsiteY46" fmla="*/ 2211977 h 2500984"/>
              <a:gd name="connsiteX47" fmla="*/ 3143795 w 3946918"/>
              <a:gd name="connsiteY47" fmla="*/ 2238103 h 2500984"/>
              <a:gd name="connsiteX48" fmla="*/ 3082835 w 3946918"/>
              <a:gd name="connsiteY48" fmla="*/ 2272937 h 2500984"/>
              <a:gd name="connsiteX49" fmla="*/ 3021875 w 3946918"/>
              <a:gd name="connsiteY49" fmla="*/ 2290354 h 2500984"/>
              <a:gd name="connsiteX50" fmla="*/ 2960915 w 3946918"/>
              <a:gd name="connsiteY50" fmla="*/ 2325188 h 2500984"/>
              <a:gd name="connsiteX51" fmla="*/ 2908663 w 3946918"/>
              <a:gd name="connsiteY51" fmla="*/ 2333897 h 2500984"/>
              <a:gd name="connsiteX52" fmla="*/ 2847703 w 3946918"/>
              <a:gd name="connsiteY52" fmla="*/ 2351314 h 2500984"/>
              <a:gd name="connsiteX53" fmla="*/ 2812869 w 3946918"/>
              <a:gd name="connsiteY53" fmla="*/ 2377440 h 2500984"/>
              <a:gd name="connsiteX54" fmla="*/ 2769326 w 3946918"/>
              <a:gd name="connsiteY54" fmla="*/ 2386148 h 2500984"/>
              <a:gd name="connsiteX55" fmla="*/ 2647406 w 3946918"/>
              <a:gd name="connsiteY55" fmla="*/ 2403566 h 2500984"/>
              <a:gd name="connsiteX56" fmla="*/ 2586446 w 3946918"/>
              <a:gd name="connsiteY56" fmla="*/ 2412274 h 2500984"/>
              <a:gd name="connsiteX57" fmla="*/ 2438400 w 3946918"/>
              <a:gd name="connsiteY57" fmla="*/ 2429691 h 2500984"/>
              <a:gd name="connsiteX58" fmla="*/ 2316480 w 3946918"/>
              <a:gd name="connsiteY58" fmla="*/ 2455817 h 2500984"/>
              <a:gd name="connsiteX59" fmla="*/ 2238103 w 3946918"/>
              <a:gd name="connsiteY59" fmla="*/ 2473234 h 2500984"/>
              <a:gd name="connsiteX60" fmla="*/ 2090057 w 3946918"/>
              <a:gd name="connsiteY60" fmla="*/ 2481943 h 2500984"/>
              <a:gd name="connsiteX61" fmla="*/ 1454332 w 3946918"/>
              <a:gd name="connsiteY61" fmla="*/ 2481943 h 2500984"/>
              <a:gd name="connsiteX62" fmla="*/ 1227909 w 3946918"/>
              <a:gd name="connsiteY62" fmla="*/ 2447108 h 2500984"/>
              <a:gd name="connsiteX63" fmla="*/ 1036320 w 3946918"/>
              <a:gd name="connsiteY63" fmla="*/ 2429691 h 2500984"/>
              <a:gd name="connsiteX64" fmla="*/ 896983 w 3946918"/>
              <a:gd name="connsiteY64" fmla="*/ 2403566 h 2500984"/>
              <a:gd name="connsiteX65" fmla="*/ 783772 w 3946918"/>
              <a:gd name="connsiteY65" fmla="*/ 2368731 h 2500984"/>
              <a:gd name="connsiteX66" fmla="*/ 740229 w 3946918"/>
              <a:gd name="connsiteY66" fmla="*/ 2351314 h 2500984"/>
              <a:gd name="connsiteX67" fmla="*/ 696686 w 3946918"/>
              <a:gd name="connsiteY67" fmla="*/ 2342606 h 2500984"/>
              <a:gd name="connsiteX68" fmla="*/ 661852 w 3946918"/>
              <a:gd name="connsiteY68" fmla="*/ 2325188 h 2500984"/>
              <a:gd name="connsiteX69" fmla="*/ 635726 w 3946918"/>
              <a:gd name="connsiteY69" fmla="*/ 2316480 h 2500984"/>
              <a:gd name="connsiteX70" fmla="*/ 609600 w 3946918"/>
              <a:gd name="connsiteY70" fmla="*/ 2299063 h 2500984"/>
              <a:gd name="connsiteX71" fmla="*/ 574766 w 3946918"/>
              <a:gd name="connsiteY71" fmla="*/ 2281646 h 2500984"/>
              <a:gd name="connsiteX72" fmla="*/ 539932 w 3946918"/>
              <a:gd name="connsiteY72" fmla="*/ 2255520 h 2500984"/>
              <a:gd name="connsiteX73" fmla="*/ 470263 w 3946918"/>
              <a:gd name="connsiteY73" fmla="*/ 2220686 h 2500984"/>
              <a:gd name="connsiteX74" fmla="*/ 383177 w 3946918"/>
              <a:gd name="connsiteY74" fmla="*/ 2168434 h 2500984"/>
              <a:gd name="connsiteX75" fmla="*/ 322217 w 3946918"/>
              <a:gd name="connsiteY75" fmla="*/ 2133600 h 2500984"/>
              <a:gd name="connsiteX76" fmla="*/ 217715 w 3946918"/>
              <a:gd name="connsiteY76" fmla="*/ 2037806 h 2500984"/>
              <a:gd name="connsiteX77" fmla="*/ 165463 w 3946918"/>
              <a:gd name="connsiteY77" fmla="*/ 1985554 h 2500984"/>
              <a:gd name="connsiteX78" fmla="*/ 139337 w 3946918"/>
              <a:gd name="connsiteY78" fmla="*/ 1959428 h 2500984"/>
              <a:gd name="connsiteX79" fmla="*/ 113212 w 3946918"/>
              <a:gd name="connsiteY79" fmla="*/ 1924594 h 2500984"/>
              <a:gd name="connsiteX80" fmla="*/ 95795 w 3946918"/>
              <a:gd name="connsiteY80" fmla="*/ 1898468 h 2500984"/>
              <a:gd name="connsiteX81" fmla="*/ 69669 w 3946918"/>
              <a:gd name="connsiteY81" fmla="*/ 1820091 h 2500984"/>
              <a:gd name="connsiteX82" fmla="*/ 60960 w 3946918"/>
              <a:gd name="connsiteY82" fmla="*/ 1793966 h 2500984"/>
              <a:gd name="connsiteX83" fmla="*/ 52252 w 3946918"/>
              <a:gd name="connsiteY83" fmla="*/ 1759131 h 2500984"/>
              <a:gd name="connsiteX84" fmla="*/ 34835 w 3946918"/>
              <a:gd name="connsiteY84" fmla="*/ 1733006 h 2500984"/>
              <a:gd name="connsiteX85" fmla="*/ 17417 w 3946918"/>
              <a:gd name="connsiteY85" fmla="*/ 1663337 h 2500984"/>
              <a:gd name="connsiteX86" fmla="*/ 0 w 3946918"/>
              <a:gd name="connsiteY86" fmla="*/ 1532708 h 2500984"/>
              <a:gd name="connsiteX87" fmla="*/ 8709 w 3946918"/>
              <a:gd name="connsiteY87" fmla="*/ 1158240 h 2500984"/>
              <a:gd name="connsiteX88" fmla="*/ 26126 w 3946918"/>
              <a:gd name="connsiteY88" fmla="*/ 1105988 h 2500984"/>
              <a:gd name="connsiteX89" fmla="*/ 43543 w 3946918"/>
              <a:gd name="connsiteY89" fmla="*/ 1018903 h 2500984"/>
              <a:gd name="connsiteX90" fmla="*/ 60960 w 3946918"/>
              <a:gd name="connsiteY90" fmla="*/ 975360 h 2500984"/>
              <a:gd name="connsiteX91" fmla="*/ 78377 w 3946918"/>
              <a:gd name="connsiteY91" fmla="*/ 896983 h 2500984"/>
              <a:gd name="connsiteX92" fmla="*/ 87086 w 3946918"/>
              <a:gd name="connsiteY92" fmla="*/ 853440 h 2500984"/>
              <a:gd name="connsiteX93" fmla="*/ 121920 w 3946918"/>
              <a:gd name="connsiteY93" fmla="*/ 766354 h 2500984"/>
              <a:gd name="connsiteX94" fmla="*/ 130629 w 3946918"/>
              <a:gd name="connsiteY94" fmla="*/ 714103 h 2500984"/>
              <a:gd name="connsiteX95" fmla="*/ 156755 w 3946918"/>
              <a:gd name="connsiteY95" fmla="*/ 627017 h 2500984"/>
              <a:gd name="connsiteX96" fmla="*/ 165463 w 3946918"/>
              <a:gd name="connsiteY96" fmla="*/ 600891 h 2500984"/>
              <a:gd name="connsiteX97" fmla="*/ 174172 w 3946918"/>
              <a:gd name="connsiteY97" fmla="*/ 566057 h 2500984"/>
              <a:gd name="connsiteX98" fmla="*/ 191589 w 3946918"/>
              <a:gd name="connsiteY98" fmla="*/ 513806 h 2500984"/>
              <a:gd name="connsiteX99" fmla="*/ 209006 w 3946918"/>
              <a:gd name="connsiteY99" fmla="*/ 487680 h 2500984"/>
              <a:gd name="connsiteX100" fmla="*/ 209006 w 3946918"/>
              <a:gd name="connsiteY100" fmla="*/ 461554 h 250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946918" h="2500984">
                <a:moveTo>
                  <a:pt x="130629" y="505097"/>
                </a:moveTo>
                <a:cubicBezTo>
                  <a:pt x="145143" y="487680"/>
                  <a:pt x="158141" y="468878"/>
                  <a:pt x="174172" y="452846"/>
                </a:cubicBezTo>
                <a:cubicBezTo>
                  <a:pt x="181573" y="445445"/>
                  <a:pt x="191422" y="440975"/>
                  <a:pt x="200297" y="435428"/>
                </a:cubicBezTo>
                <a:cubicBezTo>
                  <a:pt x="214650" y="426457"/>
                  <a:pt x="229529" y="418341"/>
                  <a:pt x="243840" y="409303"/>
                </a:cubicBezTo>
                <a:cubicBezTo>
                  <a:pt x="284688" y="383504"/>
                  <a:pt x="322548" y="352533"/>
                  <a:pt x="365760" y="330926"/>
                </a:cubicBezTo>
                <a:cubicBezTo>
                  <a:pt x="426662" y="300474"/>
                  <a:pt x="449513" y="287731"/>
                  <a:pt x="513806" y="261257"/>
                </a:cubicBezTo>
                <a:cubicBezTo>
                  <a:pt x="536740" y="251814"/>
                  <a:pt x="560541" y="244574"/>
                  <a:pt x="583475" y="235131"/>
                </a:cubicBezTo>
                <a:cubicBezTo>
                  <a:pt x="609911" y="224245"/>
                  <a:pt x="634867" y="209742"/>
                  <a:pt x="661852" y="200297"/>
                </a:cubicBezTo>
                <a:cubicBezTo>
                  <a:pt x="772764" y="161478"/>
                  <a:pt x="737215" y="185048"/>
                  <a:pt x="844732" y="156754"/>
                </a:cubicBezTo>
                <a:cubicBezTo>
                  <a:pt x="1004254" y="114774"/>
                  <a:pt x="836754" y="144348"/>
                  <a:pt x="1018903" y="104503"/>
                </a:cubicBezTo>
                <a:cubicBezTo>
                  <a:pt x="1114057" y="83688"/>
                  <a:pt x="1225063" y="64087"/>
                  <a:pt x="1323703" y="52251"/>
                </a:cubicBezTo>
                <a:cubicBezTo>
                  <a:pt x="1355538" y="48431"/>
                  <a:pt x="1387703" y="47690"/>
                  <a:pt x="1419497" y="43543"/>
                </a:cubicBezTo>
                <a:cubicBezTo>
                  <a:pt x="1534872" y="28495"/>
                  <a:pt x="1529371" y="18864"/>
                  <a:pt x="1654629" y="8708"/>
                </a:cubicBezTo>
                <a:cubicBezTo>
                  <a:pt x="1718348" y="3541"/>
                  <a:pt x="1782354" y="2903"/>
                  <a:pt x="1846217" y="0"/>
                </a:cubicBezTo>
                <a:lnTo>
                  <a:pt x="2751909" y="8708"/>
                </a:lnTo>
                <a:cubicBezTo>
                  <a:pt x="2797496" y="9529"/>
                  <a:pt x="2910944" y="40328"/>
                  <a:pt x="2934789" y="52251"/>
                </a:cubicBezTo>
                <a:cubicBezTo>
                  <a:pt x="2946400" y="58057"/>
                  <a:pt x="2957760" y="64396"/>
                  <a:pt x="2969623" y="69668"/>
                </a:cubicBezTo>
                <a:cubicBezTo>
                  <a:pt x="3010027" y="87626"/>
                  <a:pt x="3051996" y="102147"/>
                  <a:pt x="3091543" y="121920"/>
                </a:cubicBezTo>
                <a:cubicBezTo>
                  <a:pt x="3180114" y="166205"/>
                  <a:pt x="3136247" y="149621"/>
                  <a:pt x="3222172" y="174171"/>
                </a:cubicBezTo>
                <a:cubicBezTo>
                  <a:pt x="3242492" y="188685"/>
                  <a:pt x="3261451" y="205325"/>
                  <a:pt x="3283132" y="217714"/>
                </a:cubicBezTo>
                <a:cubicBezTo>
                  <a:pt x="3302327" y="228682"/>
                  <a:pt x="3324318" y="233953"/>
                  <a:pt x="3344092" y="243840"/>
                </a:cubicBezTo>
                <a:cubicBezTo>
                  <a:pt x="3365025" y="254306"/>
                  <a:pt x="3385120" y="266408"/>
                  <a:pt x="3405052" y="278674"/>
                </a:cubicBezTo>
                <a:cubicBezTo>
                  <a:pt x="3422879" y="289645"/>
                  <a:pt x="3438926" y="303484"/>
                  <a:pt x="3457303" y="313508"/>
                </a:cubicBezTo>
                <a:cubicBezTo>
                  <a:pt x="3471027" y="320994"/>
                  <a:pt x="3487181" y="323334"/>
                  <a:pt x="3500846" y="330926"/>
                </a:cubicBezTo>
                <a:cubicBezTo>
                  <a:pt x="3513534" y="337975"/>
                  <a:pt x="3523372" y="349359"/>
                  <a:pt x="3535680" y="357051"/>
                </a:cubicBezTo>
                <a:cubicBezTo>
                  <a:pt x="3546689" y="363931"/>
                  <a:pt x="3558903" y="368662"/>
                  <a:pt x="3570515" y="374468"/>
                </a:cubicBezTo>
                <a:cubicBezTo>
                  <a:pt x="3585029" y="388982"/>
                  <a:pt x="3598472" y="404653"/>
                  <a:pt x="3614057" y="418011"/>
                </a:cubicBezTo>
                <a:cubicBezTo>
                  <a:pt x="3639187" y="439551"/>
                  <a:pt x="3669032" y="455567"/>
                  <a:pt x="3692435" y="478971"/>
                </a:cubicBezTo>
                <a:cubicBezTo>
                  <a:pt x="3776235" y="562774"/>
                  <a:pt x="3655295" y="439367"/>
                  <a:pt x="3744686" y="539931"/>
                </a:cubicBezTo>
                <a:cubicBezTo>
                  <a:pt x="3758323" y="555273"/>
                  <a:pt x="3776843" y="566395"/>
                  <a:pt x="3788229" y="583474"/>
                </a:cubicBezTo>
                <a:cubicBezTo>
                  <a:pt x="3806232" y="610478"/>
                  <a:pt x="3813769" y="643556"/>
                  <a:pt x="3831772" y="670560"/>
                </a:cubicBezTo>
                <a:lnTo>
                  <a:pt x="3866606" y="722811"/>
                </a:lnTo>
                <a:cubicBezTo>
                  <a:pt x="3890062" y="840088"/>
                  <a:pt x="3854764" y="696167"/>
                  <a:pt x="3901440" y="801188"/>
                </a:cubicBezTo>
                <a:cubicBezTo>
                  <a:pt x="3907452" y="814714"/>
                  <a:pt x="3906254" y="830451"/>
                  <a:pt x="3910149" y="844731"/>
                </a:cubicBezTo>
                <a:cubicBezTo>
                  <a:pt x="3939721" y="953163"/>
                  <a:pt x="3918227" y="840953"/>
                  <a:pt x="3936275" y="949234"/>
                </a:cubicBezTo>
                <a:cubicBezTo>
                  <a:pt x="3947432" y="1105446"/>
                  <a:pt x="3956404" y="1153672"/>
                  <a:pt x="3927566" y="1341120"/>
                </a:cubicBezTo>
                <a:cubicBezTo>
                  <a:pt x="3923618" y="1366782"/>
                  <a:pt x="3902375" y="1386681"/>
                  <a:pt x="3892732" y="1410788"/>
                </a:cubicBezTo>
                <a:cubicBezTo>
                  <a:pt x="3884883" y="1430410"/>
                  <a:pt x="3882901" y="1452024"/>
                  <a:pt x="3875315" y="1471748"/>
                </a:cubicBezTo>
                <a:cubicBezTo>
                  <a:pt x="3868325" y="1489923"/>
                  <a:pt x="3856679" y="1506025"/>
                  <a:pt x="3849189" y="1524000"/>
                </a:cubicBezTo>
                <a:cubicBezTo>
                  <a:pt x="3842128" y="1540947"/>
                  <a:pt x="3839369" y="1559537"/>
                  <a:pt x="3831772" y="1576251"/>
                </a:cubicBezTo>
                <a:cubicBezTo>
                  <a:pt x="3824768" y="1591660"/>
                  <a:pt x="3813216" y="1604654"/>
                  <a:pt x="3805646" y="1619794"/>
                </a:cubicBezTo>
                <a:cubicBezTo>
                  <a:pt x="3798655" y="1633776"/>
                  <a:pt x="3795220" y="1649355"/>
                  <a:pt x="3788229" y="1663337"/>
                </a:cubicBezTo>
                <a:cubicBezTo>
                  <a:pt x="3775023" y="1689750"/>
                  <a:pt x="3741150" y="1721663"/>
                  <a:pt x="3727269" y="1741714"/>
                </a:cubicBezTo>
                <a:cubicBezTo>
                  <a:pt x="3666789" y="1829073"/>
                  <a:pt x="3721365" y="1778191"/>
                  <a:pt x="3648892" y="1854926"/>
                </a:cubicBezTo>
                <a:cubicBezTo>
                  <a:pt x="3599410" y="1907319"/>
                  <a:pt x="3541620" y="1965958"/>
                  <a:pt x="3483429" y="2011680"/>
                </a:cubicBezTo>
                <a:cubicBezTo>
                  <a:pt x="3463794" y="2027108"/>
                  <a:pt x="3441968" y="2039624"/>
                  <a:pt x="3422469" y="2055223"/>
                </a:cubicBezTo>
                <a:cubicBezTo>
                  <a:pt x="3339285" y="2121770"/>
                  <a:pt x="3320191" y="2162504"/>
                  <a:pt x="3204755" y="2211977"/>
                </a:cubicBezTo>
                <a:cubicBezTo>
                  <a:pt x="3184435" y="2220686"/>
                  <a:pt x="3163569" y="2228216"/>
                  <a:pt x="3143795" y="2238103"/>
                </a:cubicBezTo>
                <a:cubicBezTo>
                  <a:pt x="3122862" y="2248569"/>
                  <a:pt x="3104346" y="2263718"/>
                  <a:pt x="3082835" y="2272937"/>
                </a:cubicBezTo>
                <a:cubicBezTo>
                  <a:pt x="3063411" y="2281262"/>
                  <a:pt x="3041299" y="2282029"/>
                  <a:pt x="3021875" y="2290354"/>
                </a:cubicBezTo>
                <a:cubicBezTo>
                  <a:pt x="3000364" y="2299573"/>
                  <a:pt x="2982759" y="2316787"/>
                  <a:pt x="2960915" y="2325188"/>
                </a:cubicBezTo>
                <a:cubicBezTo>
                  <a:pt x="2944434" y="2331527"/>
                  <a:pt x="2925868" y="2329926"/>
                  <a:pt x="2908663" y="2333897"/>
                </a:cubicBezTo>
                <a:cubicBezTo>
                  <a:pt x="2888071" y="2338649"/>
                  <a:pt x="2868023" y="2345508"/>
                  <a:pt x="2847703" y="2351314"/>
                </a:cubicBezTo>
                <a:cubicBezTo>
                  <a:pt x="2836092" y="2360023"/>
                  <a:pt x="2826132" y="2371545"/>
                  <a:pt x="2812869" y="2377440"/>
                </a:cubicBezTo>
                <a:cubicBezTo>
                  <a:pt x="2799343" y="2383452"/>
                  <a:pt x="2783889" y="2383500"/>
                  <a:pt x="2769326" y="2386148"/>
                </a:cubicBezTo>
                <a:cubicBezTo>
                  <a:pt x="2706219" y="2397622"/>
                  <a:pt x="2718387" y="2394102"/>
                  <a:pt x="2647406" y="2403566"/>
                </a:cubicBezTo>
                <a:lnTo>
                  <a:pt x="2586446" y="2412274"/>
                </a:lnTo>
                <a:cubicBezTo>
                  <a:pt x="2526562" y="2420258"/>
                  <a:pt x="2499751" y="2422875"/>
                  <a:pt x="2438400" y="2429691"/>
                </a:cubicBezTo>
                <a:cubicBezTo>
                  <a:pt x="2283047" y="2468529"/>
                  <a:pt x="2442914" y="2430530"/>
                  <a:pt x="2316480" y="2455817"/>
                </a:cubicBezTo>
                <a:cubicBezTo>
                  <a:pt x="2290237" y="2461066"/>
                  <a:pt x="2264690" y="2470166"/>
                  <a:pt x="2238103" y="2473234"/>
                </a:cubicBezTo>
                <a:cubicBezTo>
                  <a:pt x="2188995" y="2478900"/>
                  <a:pt x="2139406" y="2479040"/>
                  <a:pt x="2090057" y="2481943"/>
                </a:cubicBezTo>
                <a:cubicBezTo>
                  <a:pt x="1843272" y="2512789"/>
                  <a:pt x="1962080" y="2501224"/>
                  <a:pt x="1454332" y="2481943"/>
                </a:cubicBezTo>
                <a:cubicBezTo>
                  <a:pt x="1405798" y="2480100"/>
                  <a:pt x="1279703" y="2453582"/>
                  <a:pt x="1227909" y="2447108"/>
                </a:cubicBezTo>
                <a:cubicBezTo>
                  <a:pt x="1117811" y="2433347"/>
                  <a:pt x="1181584" y="2440068"/>
                  <a:pt x="1036320" y="2429691"/>
                </a:cubicBezTo>
                <a:cubicBezTo>
                  <a:pt x="800595" y="2370760"/>
                  <a:pt x="1130561" y="2450282"/>
                  <a:pt x="896983" y="2403566"/>
                </a:cubicBezTo>
                <a:cubicBezTo>
                  <a:pt x="874967" y="2399163"/>
                  <a:pt x="806905" y="2377143"/>
                  <a:pt x="783772" y="2368731"/>
                </a:cubicBezTo>
                <a:cubicBezTo>
                  <a:pt x="769081" y="2363389"/>
                  <a:pt x="755202" y="2355806"/>
                  <a:pt x="740229" y="2351314"/>
                </a:cubicBezTo>
                <a:cubicBezTo>
                  <a:pt x="726051" y="2347061"/>
                  <a:pt x="711200" y="2345509"/>
                  <a:pt x="696686" y="2342606"/>
                </a:cubicBezTo>
                <a:cubicBezTo>
                  <a:pt x="685075" y="2336800"/>
                  <a:pt x="673784" y="2330302"/>
                  <a:pt x="661852" y="2325188"/>
                </a:cubicBezTo>
                <a:cubicBezTo>
                  <a:pt x="653415" y="2321572"/>
                  <a:pt x="643937" y="2320585"/>
                  <a:pt x="635726" y="2316480"/>
                </a:cubicBezTo>
                <a:cubicBezTo>
                  <a:pt x="626364" y="2311799"/>
                  <a:pt x="618687" y="2304256"/>
                  <a:pt x="609600" y="2299063"/>
                </a:cubicBezTo>
                <a:cubicBezTo>
                  <a:pt x="598329" y="2292622"/>
                  <a:pt x="585775" y="2288526"/>
                  <a:pt x="574766" y="2281646"/>
                </a:cubicBezTo>
                <a:cubicBezTo>
                  <a:pt x="562458" y="2273953"/>
                  <a:pt x="552469" y="2262833"/>
                  <a:pt x="539932" y="2255520"/>
                </a:cubicBezTo>
                <a:cubicBezTo>
                  <a:pt x="517505" y="2242437"/>
                  <a:pt x="492527" y="2234044"/>
                  <a:pt x="470263" y="2220686"/>
                </a:cubicBezTo>
                <a:cubicBezTo>
                  <a:pt x="441234" y="2203269"/>
                  <a:pt x="413456" y="2183574"/>
                  <a:pt x="383177" y="2168434"/>
                </a:cubicBezTo>
                <a:cubicBezTo>
                  <a:pt x="349163" y="2151427"/>
                  <a:pt x="350936" y="2154114"/>
                  <a:pt x="322217" y="2133600"/>
                </a:cubicBezTo>
                <a:cubicBezTo>
                  <a:pt x="268751" y="2095410"/>
                  <a:pt x="280357" y="2100448"/>
                  <a:pt x="217715" y="2037806"/>
                </a:cubicBezTo>
                <a:lnTo>
                  <a:pt x="165463" y="1985554"/>
                </a:lnTo>
                <a:cubicBezTo>
                  <a:pt x="156754" y="1976845"/>
                  <a:pt x="146726" y="1969281"/>
                  <a:pt x="139337" y="1959428"/>
                </a:cubicBezTo>
                <a:cubicBezTo>
                  <a:pt x="130629" y="1947817"/>
                  <a:pt x="121648" y="1936405"/>
                  <a:pt x="113212" y="1924594"/>
                </a:cubicBezTo>
                <a:cubicBezTo>
                  <a:pt x="107129" y="1916077"/>
                  <a:pt x="100476" y="1907829"/>
                  <a:pt x="95795" y="1898468"/>
                </a:cubicBezTo>
                <a:cubicBezTo>
                  <a:pt x="75773" y="1858424"/>
                  <a:pt x="80758" y="1858904"/>
                  <a:pt x="69669" y="1820091"/>
                </a:cubicBezTo>
                <a:cubicBezTo>
                  <a:pt x="67147" y="1811265"/>
                  <a:pt x="63482" y="1802792"/>
                  <a:pt x="60960" y="1793966"/>
                </a:cubicBezTo>
                <a:cubicBezTo>
                  <a:pt x="57672" y="1782458"/>
                  <a:pt x="56967" y="1770132"/>
                  <a:pt x="52252" y="1759131"/>
                </a:cubicBezTo>
                <a:cubicBezTo>
                  <a:pt x="48129" y="1749511"/>
                  <a:pt x="39516" y="1742367"/>
                  <a:pt x="34835" y="1733006"/>
                </a:cubicBezTo>
                <a:cubicBezTo>
                  <a:pt x="26422" y="1716181"/>
                  <a:pt x="19901" y="1678243"/>
                  <a:pt x="17417" y="1663337"/>
                </a:cubicBezTo>
                <a:cubicBezTo>
                  <a:pt x="11412" y="1627306"/>
                  <a:pt x="4400" y="1567905"/>
                  <a:pt x="0" y="1532708"/>
                </a:cubicBezTo>
                <a:cubicBezTo>
                  <a:pt x="2903" y="1407885"/>
                  <a:pt x="1079" y="1282863"/>
                  <a:pt x="8709" y="1158240"/>
                </a:cubicBezTo>
                <a:cubicBezTo>
                  <a:pt x="9831" y="1139915"/>
                  <a:pt x="21673" y="1123799"/>
                  <a:pt x="26126" y="1105988"/>
                </a:cubicBezTo>
                <a:cubicBezTo>
                  <a:pt x="38986" y="1054549"/>
                  <a:pt x="29073" y="1062314"/>
                  <a:pt x="43543" y="1018903"/>
                </a:cubicBezTo>
                <a:cubicBezTo>
                  <a:pt x="48486" y="1004073"/>
                  <a:pt x="56665" y="990391"/>
                  <a:pt x="60960" y="975360"/>
                </a:cubicBezTo>
                <a:cubicBezTo>
                  <a:pt x="68312" y="949627"/>
                  <a:pt x="72769" y="923152"/>
                  <a:pt x="78377" y="896983"/>
                </a:cubicBezTo>
                <a:cubicBezTo>
                  <a:pt x="81478" y="882510"/>
                  <a:pt x="83191" y="867720"/>
                  <a:pt x="87086" y="853440"/>
                </a:cubicBezTo>
                <a:cubicBezTo>
                  <a:pt x="100000" y="806088"/>
                  <a:pt x="102379" y="805436"/>
                  <a:pt x="121920" y="766354"/>
                </a:cubicBezTo>
                <a:cubicBezTo>
                  <a:pt x="124823" y="748937"/>
                  <a:pt x="127166" y="731417"/>
                  <a:pt x="130629" y="714103"/>
                </a:cubicBezTo>
                <a:cubicBezTo>
                  <a:pt x="137212" y="681186"/>
                  <a:pt x="145640" y="660360"/>
                  <a:pt x="156755" y="627017"/>
                </a:cubicBezTo>
                <a:cubicBezTo>
                  <a:pt x="159658" y="618308"/>
                  <a:pt x="163236" y="609797"/>
                  <a:pt x="165463" y="600891"/>
                </a:cubicBezTo>
                <a:cubicBezTo>
                  <a:pt x="168366" y="589280"/>
                  <a:pt x="170733" y="577521"/>
                  <a:pt x="174172" y="566057"/>
                </a:cubicBezTo>
                <a:cubicBezTo>
                  <a:pt x="179448" y="548472"/>
                  <a:pt x="181405" y="529082"/>
                  <a:pt x="191589" y="513806"/>
                </a:cubicBezTo>
                <a:cubicBezTo>
                  <a:pt x="197395" y="505097"/>
                  <a:pt x="205696" y="497609"/>
                  <a:pt x="209006" y="487680"/>
                </a:cubicBezTo>
                <a:cubicBezTo>
                  <a:pt x="211760" y="479418"/>
                  <a:pt x="209006" y="470263"/>
                  <a:pt x="209006" y="4615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4499992" y="2948397"/>
            <a:ext cx="1008112" cy="57606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81035" y="2974819"/>
            <a:ext cx="2175341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前端框架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394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611560" y="256490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前端框架有什么好处？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11017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前端框架  </a:t>
            </a:r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好处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7473" y="39917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快速开发</a:t>
            </a:r>
            <a:endParaRPr lang="en-US" altLang="zh-CN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49738" y="251320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endParaRPr lang="en-US" altLang="zh-CN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7473" y="249289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</a:t>
            </a:r>
            <a:r>
              <a:rPr lang="zh-CN" altLang="en-US" sz="32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  <a:endParaRPr lang="en-US" altLang="zh-CN" sz="32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49738" y="399176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响应式</a:t>
            </a:r>
            <a:endParaRPr lang="en-US" altLang="zh-CN" sz="3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896295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前端框架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451" y="1899470"/>
            <a:ext cx="414337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1251" y="3294289"/>
            <a:ext cx="8398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Bootstrap</a:t>
            </a:r>
            <a:r>
              <a:rPr lang="zh-CN" altLang="en-US" dirty="0">
                <a:solidFill>
                  <a:schemeClr val="bg1"/>
                </a:solidFill>
              </a:rPr>
              <a:t>是</a:t>
            </a:r>
            <a:r>
              <a:rPr lang="en-US" altLang="zh-CN" dirty="0">
                <a:solidFill>
                  <a:schemeClr val="bg1"/>
                </a:solidFill>
              </a:rPr>
              <a:t>Twitter</a:t>
            </a:r>
            <a:r>
              <a:rPr lang="zh-CN" altLang="en-US" dirty="0">
                <a:solidFill>
                  <a:schemeClr val="bg1"/>
                </a:solidFill>
              </a:rPr>
              <a:t>推出的一个用于前端开发的</a:t>
            </a:r>
            <a:r>
              <a:rPr lang="zh-CN" altLang="en-US" b="1" dirty="0">
                <a:solidFill>
                  <a:schemeClr val="accent3"/>
                </a:solidFill>
              </a:rPr>
              <a:t>开源</a:t>
            </a:r>
            <a:r>
              <a:rPr lang="zh-CN" altLang="en-US" dirty="0">
                <a:solidFill>
                  <a:schemeClr val="bg1"/>
                </a:solidFill>
              </a:rPr>
              <a:t>工具包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它</a:t>
            </a:r>
            <a:r>
              <a:rPr lang="zh-CN" altLang="en-US" dirty="0">
                <a:solidFill>
                  <a:schemeClr val="bg1"/>
                </a:solidFill>
              </a:rPr>
              <a:t>由</a:t>
            </a:r>
            <a:r>
              <a:rPr lang="en-US" altLang="zh-CN" dirty="0">
                <a:solidFill>
                  <a:schemeClr val="bg1"/>
                </a:solidFill>
              </a:rPr>
              <a:t>Twitter</a:t>
            </a:r>
            <a:r>
              <a:rPr lang="zh-CN" altLang="en-US" dirty="0">
                <a:solidFill>
                  <a:schemeClr val="bg1"/>
                </a:solidFill>
              </a:rPr>
              <a:t>的设计师</a:t>
            </a:r>
            <a:r>
              <a:rPr lang="en-US" altLang="zh-CN" dirty="0">
                <a:solidFill>
                  <a:schemeClr val="bg1"/>
                </a:solidFill>
              </a:rPr>
              <a:t>Mark Otto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Jacob Thornton</a:t>
            </a:r>
            <a:r>
              <a:rPr lang="zh-CN" altLang="en-US" dirty="0">
                <a:solidFill>
                  <a:schemeClr val="bg1"/>
                </a:solidFill>
              </a:rPr>
              <a:t>合作开发，是一个</a:t>
            </a:r>
            <a:r>
              <a:rPr lang="en-US" altLang="zh-CN" b="1" dirty="0">
                <a:solidFill>
                  <a:schemeClr val="accent3"/>
                </a:solidFill>
              </a:rPr>
              <a:t>CSS/HTML</a:t>
            </a:r>
            <a:r>
              <a:rPr lang="zh-CN" altLang="en-US" dirty="0">
                <a:solidFill>
                  <a:schemeClr val="bg1"/>
                </a:solidFill>
              </a:rPr>
              <a:t>框架。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2313" y="4720237"/>
            <a:ext cx="820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3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2</a:t>
            </a:r>
            <a:endParaRPr lang="zh-CN" altLang="en-US" sz="3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22495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-&gt; </a:t>
            </a:r>
            <a:r>
              <a:rPr lang="zh-CN" altLang="en-US" sz="3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跨浏览器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530" y="1628800"/>
            <a:ext cx="8055918" cy="414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smtClean="0">
                <a:solidFill>
                  <a:schemeClr val="accent3"/>
                </a:solidFill>
              </a:rPr>
              <a:t>IE7 + </a:t>
            </a:r>
            <a:r>
              <a:rPr lang="zh-CN" altLang="en-US" sz="3600" dirty="0" smtClean="0">
                <a:solidFill>
                  <a:schemeClr val="bg1">
                    <a:lumMod val="75000"/>
                  </a:schemeClr>
                </a:solidFill>
              </a:rPr>
              <a:t>（</a:t>
            </a:r>
            <a:r>
              <a:rPr lang="en-US" altLang="zh-CN" sz="3600" dirty="0" smtClean="0">
                <a:solidFill>
                  <a:schemeClr val="bg1">
                    <a:lumMod val="75000"/>
                  </a:schemeClr>
                </a:solidFill>
              </a:rPr>
              <a:t>IE6: </a:t>
            </a:r>
            <a:r>
              <a:rPr lang="en-US" altLang="zh-CN" sz="3600" dirty="0" err="1" smtClean="0">
                <a:solidFill>
                  <a:schemeClr val="bg1">
                    <a:lumMod val="75000"/>
                  </a:schemeClr>
                </a:solidFill>
              </a:rPr>
              <a:t>bsIE</a:t>
            </a:r>
            <a:r>
              <a:rPr lang="zh-CN" altLang="en-US" sz="3600" dirty="0" smtClean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</a:p>
          <a:p>
            <a:pPr>
              <a:lnSpc>
                <a:spcPct val="150000"/>
              </a:lnSpc>
            </a:pPr>
            <a:r>
              <a:rPr lang="en-US" altLang="zh-CN" sz="36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Firefox</a:t>
            </a:r>
          </a:p>
          <a:p>
            <a:pPr>
              <a:lnSpc>
                <a:spcPct val="150000"/>
              </a:lnSpc>
            </a:pPr>
            <a:r>
              <a:rPr lang="en-US" altLang="zh-CN" sz="36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Safari</a:t>
            </a:r>
          </a:p>
          <a:p>
            <a:pPr>
              <a:lnSpc>
                <a:spcPct val="150000"/>
              </a:lnSpc>
            </a:pPr>
            <a:r>
              <a:rPr lang="en-US" altLang="zh-CN" sz="36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</a:t>
            </a:r>
            <a:endParaRPr lang="zh-CN" altLang="en-US" sz="36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279473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应用时代的来临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杀手级产品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036" y="3097560"/>
            <a:ext cx="2189734" cy="218973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34" y="3097559"/>
            <a:ext cx="2189733" cy="218973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40951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-&gt;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10125"/>
            <a:ext cx="28575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310125"/>
            <a:ext cx="31242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30" y="1318090"/>
            <a:ext cx="234315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850395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-&gt;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73" y="1340768"/>
            <a:ext cx="8410575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611333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-&gt;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快速开发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988" y="4221088"/>
            <a:ext cx="40005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75533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38346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-&gt; </a:t>
            </a:r>
            <a:r>
              <a:rPr lang="zh-CN" altLang="en-US" sz="3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响应式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1988840"/>
            <a:ext cx="71723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2420888"/>
            <a:ext cx="837247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320717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-&gt; </a:t>
            </a:r>
            <a:r>
              <a:rPr lang="zh-CN" altLang="en-US" sz="3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响应式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1" y="1988840"/>
            <a:ext cx="71532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" y="2204864"/>
            <a:ext cx="835342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91991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前端框架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7473" y="39917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快速开发</a:t>
            </a:r>
            <a:endParaRPr lang="en-US" altLang="zh-CN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49738" y="251320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endParaRPr lang="en-US" altLang="zh-CN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7473" y="249289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</a:t>
            </a:r>
            <a:r>
              <a:rPr lang="zh-CN" altLang="en-US" sz="32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  <a:endParaRPr lang="en-US" altLang="zh-CN" sz="32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49738" y="399176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响应式</a:t>
            </a:r>
            <a:endParaRPr lang="en-US" altLang="zh-CN" sz="3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945421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前端框架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64" y="1881014"/>
            <a:ext cx="13144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99" y="1881014"/>
            <a:ext cx="1504757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223" y="1851857"/>
            <a:ext cx="1656945" cy="56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64" y="3465190"/>
            <a:ext cx="1962148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99" y="3465190"/>
            <a:ext cx="2220718" cy="493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65" y="4977358"/>
            <a:ext cx="2592288" cy="458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81" y="3461320"/>
            <a:ext cx="1163826" cy="484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525" y="4999185"/>
            <a:ext cx="1987325" cy="502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60811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611560" y="256490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前端集成解决方案</a:t>
            </a:r>
            <a:endParaRPr lang="zh-CN" altLang="en-US" sz="5400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974336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前端集成解决方案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2808" y="39917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性能优化</a:t>
            </a:r>
            <a:endParaRPr lang="en-US" altLang="zh-CN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76055" y="219404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技术选型</a:t>
            </a:r>
            <a:endParaRPr lang="en-US" altLang="zh-CN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219404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规范与设计</a:t>
            </a:r>
            <a:endParaRPr lang="en-US" altLang="zh-CN" sz="32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65687" y="399176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自动化与拆分</a:t>
            </a:r>
            <a:endParaRPr lang="en-US" altLang="zh-CN" sz="3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3700052" y="2340235"/>
            <a:ext cx="1008112" cy="29238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5845110" y="2996952"/>
            <a:ext cx="288032" cy="79208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 rot="10800000">
            <a:off x="3491880" y="4137961"/>
            <a:ext cx="1008112" cy="29238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24789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 animBg="1"/>
      <p:bldP spid="10" grpId="0" animBg="1"/>
      <p:bldP spid="1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/>
          <p:cNvSpPr txBox="1">
            <a:spLocks/>
          </p:cNvSpPr>
          <p:nvPr/>
        </p:nvSpPr>
        <p:spPr>
          <a:xfrm>
            <a:off x="683568" y="256490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F. I. S.</a:t>
            </a:r>
            <a:endParaRPr lang="zh-CN" altLang="en-US" sz="4800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1" y="2932691"/>
            <a:ext cx="708000" cy="70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3839840" y="3640691"/>
            <a:ext cx="2459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6"/>
                </a:solidFill>
              </a:rPr>
              <a:t>(</a:t>
            </a:r>
            <a:r>
              <a:rPr lang="en-US" altLang="zh-CN" sz="1400" dirty="0" smtClean="0">
                <a:solidFill>
                  <a:schemeClr val="accent6"/>
                </a:solidFill>
              </a:rPr>
              <a:t>Front-end </a:t>
            </a:r>
            <a:r>
              <a:rPr lang="en-US" altLang="zh-CN" sz="1400" dirty="0">
                <a:solidFill>
                  <a:schemeClr val="accent6"/>
                </a:solidFill>
              </a:rPr>
              <a:t>Integrated </a:t>
            </a:r>
            <a:r>
              <a:rPr lang="en-US" altLang="zh-CN" sz="1400" dirty="0" smtClean="0">
                <a:solidFill>
                  <a:schemeClr val="accent6"/>
                </a:solidFill>
              </a:rPr>
              <a:t>Solution)</a:t>
            </a:r>
            <a:endParaRPr lang="zh-CN" alt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3090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39248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应用变得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越来越</a:t>
            </a:r>
            <a:r>
              <a:rPr lang="zh-CN" altLang="en-US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</a:t>
            </a:r>
            <a:endParaRPr lang="en-US" altLang="zh-CN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交互变得越来越</a:t>
            </a:r>
            <a:r>
              <a:rPr lang="zh-CN" altLang="en-US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</a:t>
            </a:r>
            <a:endParaRPr lang="en-US" altLang="zh-CN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SPA(Single Page Application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移动互联的兴起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-&gt; Web App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51686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F.I.S. </a:t>
            </a:r>
            <a:r>
              <a:rPr lang="en-US" altLang="zh-CN" sz="3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资源定位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" y="1484784"/>
            <a:ext cx="848677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80549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F.I.S. </a:t>
            </a:r>
            <a:r>
              <a:rPr lang="en-US" altLang="zh-CN" sz="3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嵌入资源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060848"/>
            <a:ext cx="465772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96654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F.I.S. </a:t>
            </a:r>
            <a:r>
              <a:rPr lang="en-US" altLang="zh-CN" sz="3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声明依赖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268760"/>
            <a:ext cx="5275684" cy="51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84356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/>
          <p:cNvSpPr txBox="1">
            <a:spLocks/>
          </p:cNvSpPr>
          <p:nvPr/>
        </p:nvSpPr>
        <p:spPr>
          <a:xfrm>
            <a:off x="683568" y="256490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HTML 5</a:t>
            </a:r>
            <a:endParaRPr lang="zh-CN" altLang="en-US" sz="4800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708920"/>
            <a:ext cx="1008112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64964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5 </a:t>
            </a:r>
            <a:r>
              <a:rPr lang="en-US" altLang="zh-CN" sz="3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3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590" y="2492896"/>
            <a:ext cx="54483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95575"/>
            <a:ext cx="8100392" cy="103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2667000"/>
            <a:ext cx="47815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105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593494" y="1700808"/>
            <a:ext cx="7772400" cy="295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到底能做什么？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523347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5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Form Follows Function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://fff.cmiscm.com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 Play Music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Tour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http://play.google.com/about/music/tour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水果忍者：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://www.iplaysoft.com/plus/others/fruit-ninja-html5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Toybox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http://www.toybox.co.nz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草绘板：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://mudcu.be/sketchpad/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994092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5184576"/>
          </a:xfrm>
        </p:spPr>
        <p:txBody>
          <a:bodyPr>
            <a:normAutofit/>
          </a:bodyPr>
          <a:lstStyle/>
          <a:p>
            <a:r>
              <a:rPr lang="en-US" altLang="zh-CN" sz="9600" dirty="0">
                <a:solidFill>
                  <a:schemeClr val="bg1"/>
                </a:solidFill>
              </a:rPr>
              <a:t>Thx</a:t>
            </a:r>
            <a:r>
              <a:rPr lang="en-US" altLang="zh-CN" sz="9600" dirty="0" smtClean="0">
                <a:solidFill>
                  <a:schemeClr val="bg1"/>
                </a:solidFill>
              </a:rPr>
              <a:t>:)</a:t>
            </a:r>
            <a:br>
              <a:rPr lang="en-US" altLang="zh-CN" sz="9600" dirty="0" smtClean="0">
                <a:solidFill>
                  <a:schemeClr val="bg1"/>
                </a:solidFill>
              </a:rPr>
            </a:br>
            <a:r>
              <a:rPr lang="en-US" altLang="zh-CN" sz="3200" dirty="0" smtClean="0">
                <a:solidFill>
                  <a:schemeClr val="accent6">
                    <a:lumMod val="75000"/>
                  </a:schemeClr>
                </a:solidFill>
              </a:rPr>
              <a:t>Q&amp;A</a:t>
            </a:r>
            <a:endParaRPr lang="zh-CN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5733255"/>
            <a:ext cx="8229600" cy="792089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</a:rPr>
              <a:t>QQ:10568150</a:t>
            </a:r>
            <a:endParaRPr lang="en-US" altLang="zh-CN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123327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593494" y="1700808"/>
            <a:ext cx="7772400" cy="295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于是</a:t>
            </a:r>
            <a:r>
              <a:rPr lang="en-US" altLang="zh-CN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前端工程师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就出现了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84218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2205</TotalTime>
  <Words>955</Words>
  <Application>Microsoft Office PowerPoint</Application>
  <PresentationFormat>全屏显示(4:3)</PresentationFormat>
  <Paragraphs>255</Paragraphs>
  <Slides>87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88" baseType="lpstr">
      <vt:lpstr>Office 主题</vt:lpstr>
      <vt:lpstr>Web前端概述</vt:lpstr>
      <vt:lpstr>Web前端是什么？</vt:lpstr>
      <vt:lpstr>PowerPoint 演示文稿</vt:lpstr>
      <vt:lpstr>PowerPoint 演示文稿</vt:lpstr>
      <vt:lpstr>PowerPoint 演示文稿</vt:lpstr>
      <vt:lpstr>PowerPoint 演示文稿</vt:lpstr>
      <vt:lpstr>Web应用时代的来临</vt:lpstr>
      <vt:lpstr>Web Page -&gt; Web App</vt:lpstr>
      <vt:lpstr>PowerPoint 演示文稿</vt:lpstr>
      <vt:lpstr>PowerPoint 演示文稿</vt:lpstr>
      <vt:lpstr>PowerPoint 演示文稿</vt:lpstr>
      <vt:lpstr>PowerPoint 演示文稿</vt:lpstr>
      <vt:lpstr>Web前端招聘</vt:lpstr>
      <vt:lpstr>简单的说</vt:lpstr>
      <vt:lpstr>PowerPoint 演示文稿</vt:lpstr>
      <vt:lpstr>PowerPoint 演示文稿</vt:lpstr>
      <vt:lpstr>PowerPoint 演示文稿</vt:lpstr>
      <vt:lpstr>HTML &amp; XHTML</vt:lpstr>
      <vt:lpstr>PowerPoint 演示文稿</vt:lpstr>
      <vt:lpstr>PowerPoint 演示文稿</vt:lpstr>
      <vt:lpstr>HTML -&gt;  标签</vt:lpstr>
      <vt:lpstr>HTML -&gt;  元素</vt:lpstr>
      <vt:lpstr>HTML -&gt;  元素</vt:lpstr>
      <vt:lpstr>HTML -&gt;  元素</vt:lpstr>
      <vt:lpstr>HTML -&gt;  属性</vt:lpstr>
      <vt:lpstr>HTML -&gt;  属性</vt:lpstr>
      <vt:lpstr>HTML -&gt;  语义化标签</vt:lpstr>
      <vt:lpstr>HTML -&gt;  语义化标签</vt:lpstr>
      <vt:lpstr>PowerPoint 演示文稿</vt:lpstr>
      <vt:lpstr>PowerPoint 演示文稿</vt:lpstr>
      <vt:lpstr>CSS -&gt;  定义</vt:lpstr>
      <vt:lpstr>PowerPoint 演示文稿</vt:lpstr>
      <vt:lpstr>CSS -&gt;  Rendering</vt:lpstr>
      <vt:lpstr>PowerPoint 演示文稿</vt:lpstr>
      <vt:lpstr>CSS 3 -&gt;  模块</vt:lpstr>
      <vt:lpstr>CSS 3</vt:lpstr>
      <vt:lpstr>PowerPoint 演示文稿</vt:lpstr>
      <vt:lpstr>PowerPoint 演示文稿</vt:lpstr>
      <vt:lpstr>JS -&gt;  特点</vt:lpstr>
      <vt:lpstr>PowerPoint 演示文稿</vt:lpstr>
      <vt:lpstr>PowerPoint 演示文稿</vt:lpstr>
      <vt:lpstr>PowerPoint 演示文稿</vt:lpstr>
      <vt:lpstr>PowerPoint 演示文稿</vt:lpstr>
      <vt:lpstr>编辑器插件</vt:lpstr>
      <vt:lpstr>Emmet -&gt;  创建初始文档</vt:lpstr>
      <vt:lpstr>Emmet -&gt;  子元素&gt;</vt:lpstr>
      <vt:lpstr>Emmet -&gt;  乘法*</vt:lpstr>
      <vt:lpstr>Emmet -&gt;  CSS</vt:lpstr>
      <vt:lpstr>编辑器插件</vt:lpstr>
      <vt:lpstr>PowerPoint 演示文稿</vt:lpstr>
      <vt:lpstr>CSS</vt:lpstr>
      <vt:lpstr>CSS -&gt; 动态样式</vt:lpstr>
      <vt:lpstr>CSS -&gt; LESS</vt:lpstr>
      <vt:lpstr>CSS -&gt; LESS</vt:lpstr>
      <vt:lpstr>CSS -&gt; 预处理器</vt:lpstr>
      <vt:lpstr>PowerPoint 演示文稿</vt:lpstr>
      <vt:lpstr>JS</vt:lpstr>
      <vt:lpstr>JS -&gt; 库</vt:lpstr>
      <vt:lpstr>JS</vt:lpstr>
      <vt:lpstr>JS -&gt; 框架</vt:lpstr>
      <vt:lpstr>JS -&gt; 国产</vt:lpstr>
      <vt:lpstr>JS -&gt; 模块加载</vt:lpstr>
      <vt:lpstr>JS -&gt; RequireJS</vt:lpstr>
      <vt:lpstr>PowerPoint 演示文稿</vt:lpstr>
      <vt:lpstr>PowerPoint 演示文稿</vt:lpstr>
      <vt:lpstr>PowerPoint 演示文稿</vt:lpstr>
      <vt:lpstr>前端框架  -&gt; 好处</vt:lpstr>
      <vt:lpstr>前端框架</vt:lpstr>
      <vt:lpstr>Bootstrap -&gt; 跨浏览器</vt:lpstr>
      <vt:lpstr>Bootstrap -&gt; 一致性</vt:lpstr>
      <vt:lpstr>Bootstrap -&gt; 一致性</vt:lpstr>
      <vt:lpstr>Bootstrap -&gt; 快速开发</vt:lpstr>
      <vt:lpstr>Bootstrap -&gt; 响应式</vt:lpstr>
      <vt:lpstr>Bootstrap -&gt; 响应式</vt:lpstr>
      <vt:lpstr>前端框架</vt:lpstr>
      <vt:lpstr>Web前端框架</vt:lpstr>
      <vt:lpstr>PowerPoint 演示文稿</vt:lpstr>
      <vt:lpstr>前端集成解决方案</vt:lpstr>
      <vt:lpstr>PowerPoint 演示文稿</vt:lpstr>
      <vt:lpstr>F.I.S. -&gt; 资源定位</vt:lpstr>
      <vt:lpstr>F.I.S. -&gt; 嵌入资源</vt:lpstr>
      <vt:lpstr>F.I.S. -&gt; 声明依赖</vt:lpstr>
      <vt:lpstr>PowerPoint 演示文稿</vt:lpstr>
      <vt:lpstr>HTML 5 -&gt; 标签</vt:lpstr>
      <vt:lpstr>PowerPoint 演示文稿</vt:lpstr>
      <vt:lpstr>HTML 5</vt:lpstr>
      <vt:lpstr>Thx:) 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杨皓宇</dc:creator>
  <cp:lastModifiedBy>杨皓宇</cp:lastModifiedBy>
  <cp:revision>1114</cp:revision>
  <dcterms:created xsi:type="dcterms:W3CDTF">2014-01-28T01:46:41Z</dcterms:created>
  <dcterms:modified xsi:type="dcterms:W3CDTF">2017-06-15T08:14:43Z</dcterms:modified>
</cp:coreProperties>
</file>